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3.xml" ContentType="application/vnd.openxmlformats-officedocument.themeOverride+xml"/>
  <Override PartName="/ppt/notesSlides/notesSlide52.xml" ContentType="application/vnd.openxmlformats-officedocument.presentationml.notesSlide+xml"/>
  <Override PartName="/ppt/theme/themeOverride4.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heme/themeOverride5.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heme/themeOverride6.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03" r:id="rId12"/>
  </p:sldMasterIdLst>
  <p:notesMasterIdLst>
    <p:notesMasterId r:id="rId108"/>
  </p:notesMasterIdLst>
  <p:handoutMasterIdLst>
    <p:handoutMasterId r:id="rId109"/>
  </p:handoutMasterIdLst>
  <p:sldIdLst>
    <p:sldId id="423" r:id="rId13"/>
    <p:sldId id="598" r:id="rId14"/>
    <p:sldId id="589" r:id="rId15"/>
    <p:sldId id="600" r:id="rId16"/>
    <p:sldId id="599" r:id="rId17"/>
    <p:sldId id="481" r:id="rId18"/>
    <p:sldId id="482" r:id="rId19"/>
    <p:sldId id="483" r:id="rId20"/>
    <p:sldId id="484" r:id="rId21"/>
    <p:sldId id="485" r:id="rId22"/>
    <p:sldId id="486" r:id="rId23"/>
    <p:sldId id="293" r:id="rId24"/>
    <p:sldId id="404" r:id="rId25"/>
    <p:sldId id="405" r:id="rId26"/>
    <p:sldId id="406" r:id="rId27"/>
    <p:sldId id="431" r:id="rId28"/>
    <p:sldId id="432" r:id="rId29"/>
    <p:sldId id="584" r:id="rId30"/>
    <p:sldId id="585" r:id="rId31"/>
    <p:sldId id="488" r:id="rId32"/>
    <p:sldId id="489" r:id="rId33"/>
    <p:sldId id="592" r:id="rId34"/>
    <p:sldId id="490" r:id="rId35"/>
    <p:sldId id="593" r:id="rId36"/>
    <p:sldId id="454" r:id="rId37"/>
    <p:sldId id="594" r:id="rId38"/>
    <p:sldId id="456" r:id="rId39"/>
    <p:sldId id="455" r:id="rId40"/>
    <p:sldId id="457" r:id="rId41"/>
    <p:sldId id="458" r:id="rId42"/>
    <p:sldId id="459" r:id="rId43"/>
    <p:sldId id="460" r:id="rId44"/>
    <p:sldId id="595" r:id="rId45"/>
    <p:sldId id="461" r:id="rId46"/>
    <p:sldId id="467" r:id="rId47"/>
    <p:sldId id="464" r:id="rId48"/>
    <p:sldId id="462" r:id="rId49"/>
    <p:sldId id="463" r:id="rId50"/>
    <p:sldId id="468" r:id="rId51"/>
    <p:sldId id="465" r:id="rId52"/>
    <p:sldId id="466" r:id="rId53"/>
    <p:sldId id="534" r:id="rId54"/>
    <p:sldId id="535" r:id="rId55"/>
    <p:sldId id="536" r:id="rId56"/>
    <p:sldId id="537" r:id="rId57"/>
    <p:sldId id="538" r:id="rId58"/>
    <p:sldId id="539" r:id="rId59"/>
    <p:sldId id="540" r:id="rId60"/>
    <p:sldId id="541" r:id="rId61"/>
    <p:sldId id="596" r:id="rId62"/>
    <p:sldId id="597" r:id="rId63"/>
    <p:sldId id="542" r:id="rId64"/>
    <p:sldId id="543" r:id="rId65"/>
    <p:sldId id="544" r:id="rId66"/>
    <p:sldId id="545" r:id="rId67"/>
    <p:sldId id="546" r:id="rId68"/>
    <p:sldId id="547" r:id="rId69"/>
    <p:sldId id="548" r:id="rId70"/>
    <p:sldId id="549" r:id="rId71"/>
    <p:sldId id="550" r:id="rId72"/>
    <p:sldId id="559" r:id="rId73"/>
    <p:sldId id="560" r:id="rId74"/>
    <p:sldId id="561" r:id="rId75"/>
    <p:sldId id="562" r:id="rId76"/>
    <p:sldId id="563" r:id="rId77"/>
    <p:sldId id="564" r:id="rId78"/>
    <p:sldId id="565" r:id="rId79"/>
    <p:sldId id="566" r:id="rId80"/>
    <p:sldId id="567" r:id="rId81"/>
    <p:sldId id="568" r:id="rId82"/>
    <p:sldId id="569" r:id="rId83"/>
    <p:sldId id="570" r:id="rId84"/>
    <p:sldId id="571" r:id="rId85"/>
    <p:sldId id="572" r:id="rId86"/>
    <p:sldId id="573" r:id="rId87"/>
    <p:sldId id="574" r:id="rId88"/>
    <p:sldId id="575" r:id="rId89"/>
    <p:sldId id="576" r:id="rId90"/>
    <p:sldId id="577" r:id="rId91"/>
    <p:sldId id="578" r:id="rId92"/>
    <p:sldId id="579" r:id="rId93"/>
    <p:sldId id="580" r:id="rId94"/>
    <p:sldId id="433" r:id="rId95"/>
    <p:sldId id="434" r:id="rId96"/>
    <p:sldId id="435" r:id="rId97"/>
    <p:sldId id="410" r:id="rId98"/>
    <p:sldId id="587" r:id="rId99"/>
    <p:sldId id="480" r:id="rId100"/>
    <p:sldId id="588" r:id="rId101"/>
    <p:sldId id="436" r:id="rId102"/>
    <p:sldId id="487" r:id="rId103"/>
    <p:sldId id="447" r:id="rId104"/>
    <p:sldId id="448" r:id="rId105"/>
    <p:sldId id="449" r:id="rId106"/>
    <p:sldId id="494"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98"/>
            <p14:sldId id="589"/>
            <p14:sldId id="600"/>
            <p14:sldId id="599"/>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456"/>
            <p14:sldId id="455"/>
            <p14:sldId id="457"/>
            <p14:sldId id="458"/>
            <p14:sldId id="459"/>
            <p14:sldId id="460"/>
            <p14:sldId id="595"/>
            <p14:sldId id="461"/>
            <p14:sldId id="467"/>
            <p14:sldId id="464"/>
          </p14:sldIdLst>
        </p14:section>
        <p14:section name="K8s Core Config Anatomy" id="{DE4AB733-0D7D-4DDA-A815-C5A1BDB0593B}">
          <p14:sldIdLst>
            <p14:sldId id="462"/>
            <p14:sldId id="463"/>
            <p14:sldId id="468"/>
            <p14:sldId id="465"/>
            <p14:sldId id="466"/>
            <p14:sldId id="534"/>
            <p14:sldId id="535"/>
            <p14:sldId id="536"/>
            <p14:sldId id="537"/>
            <p14:sldId id="538"/>
            <p14:sldId id="539"/>
            <p14:sldId id="540"/>
            <p14:sldId id="541"/>
            <p14:sldId id="596"/>
            <p14:sldId id="597"/>
          </p14:sldIdLst>
        </p14:section>
        <p14:section name="Service Discovery and Networking" id="{45BD7C50-A28F-457D-8EC5-B8EEAA812242}">
          <p14:sldIdLst>
            <p14:sldId id="542"/>
            <p14:sldId id="543"/>
            <p14:sldId id="544"/>
            <p14:sldId id="545"/>
            <p14:sldId id="546"/>
            <p14:sldId id="547"/>
            <p14:sldId id="548"/>
            <p14:sldId id="549"/>
            <p14:sldId id="550"/>
          </p14:sldIdLst>
        </p14:section>
        <p14:section name="Scaling" id="{C2CF19BE-A54E-44E6-B70A-484F458E35E4}">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572"/>
          </p14:sldIdLst>
        </p14:section>
        <p14:section name="RBAC" id="{2264B340-BA05-4692-A65C-6ECC74482BFD}">
          <p14:sldIdLst>
            <p14:sldId id="573"/>
          </p14:sldIdLst>
        </p14:section>
        <p14:section name="Monitoring, Logging and Debugging" id="{824E068A-4687-4800-A78F-9CCB68638646}">
          <p14:sldIdLst>
            <p14:sldId id="574"/>
            <p14:sldId id="575"/>
            <p14:sldId id="576"/>
          </p14:sldIdLst>
        </p14:section>
        <p14:section name="Kubernetes Advanced Concepts" id="{A8D10DC7-B6E5-4DC4-BC5D-7B8AF37D1131}">
          <p14:sldIdLst>
            <p14:sldId id="577"/>
            <p14:sldId id="578"/>
            <p14:sldId id="579"/>
            <p14:sldId id="580"/>
          </p14:sldIdLst>
        </p14:section>
        <p14:section name="Containers Intro" id="{0365C43C-5ED5-4278-BB4C-D3AC08CF47D1}">
          <p14:sldIdLst>
            <p14:sldId id="433"/>
            <p14:sldId id="434"/>
            <p14:sldId id="435"/>
            <p14:sldId id="410"/>
            <p14:sldId id="587"/>
            <p14:sldId id="480"/>
            <p14:sldId id="588"/>
            <p14:sldId id="436"/>
            <p14:sldId id="487"/>
          </p14:sldIdLst>
        </p14:section>
        <p14:section name="12-Factor Apps" id="{AE09BC8D-08FF-4643-9EE6-41B19E05E8B2}">
          <p14:sldIdLst>
            <p14:sldId id="447"/>
            <p14:sldId id="448"/>
            <p14:sldId id="449"/>
          </p14:sldIdLst>
        </p14:section>
        <p14:section name="Summary" id="{B7D2DCD8-381B-4801-8648-062B10A0DA0B}">
          <p14:sldIdLst>
            <p14:sldId id="4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B900"/>
    <a:srgbClr val="FFFFFF"/>
    <a:srgbClr val="0078D7"/>
    <a:srgbClr val="000000"/>
    <a:srgbClr val="FF8C00"/>
    <a:srgbClr val="D83B01"/>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94729"/>
  </p:normalViewPr>
  <p:slideViewPr>
    <p:cSldViewPr snapToGrid="0">
      <p:cViewPr varScale="1">
        <p:scale>
          <a:sx n="110" d="100"/>
          <a:sy n="110" d="100"/>
        </p:scale>
        <p:origin x="168" y="168"/>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slideMaster" Target="slideMasters/slideMaster6.xml"/><Relationship Id="rId9" Type="http://schemas.openxmlformats.org/officeDocument/2006/relationships/slideMaster" Target="slideMasters/slideMaster7.xml"/><Relationship Id="rId108" Type="http://schemas.openxmlformats.org/officeDocument/2006/relationships/notesMaster" Target="notesMasters/notesMaster1.xml"/><Relationship Id="rId109" Type="http://schemas.openxmlformats.org/officeDocument/2006/relationships/handoutMaster" Target="handoutMasters/handoutMaster1.xml"/><Relationship Id="rId147" Type="http://schemas.microsoft.com/office/2015/10/relationships/revisionInfo" Target="revisionInfo.xml"/><Relationship Id="rId10" Type="http://schemas.openxmlformats.org/officeDocument/2006/relationships/slideMaster" Target="slideMasters/slideMaster8.xml"/><Relationship Id="rId11" Type="http://schemas.openxmlformats.org/officeDocument/2006/relationships/slideMaster" Target="slideMasters/slideMaster9.xml"/><Relationship Id="rId12" Type="http://schemas.openxmlformats.org/officeDocument/2006/relationships/slideMaster" Target="slideMasters/slideMaster10.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110" Type="http://schemas.openxmlformats.org/officeDocument/2006/relationships/commentAuthors" Target="commentAuthors.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100" Type="http://schemas.openxmlformats.org/officeDocument/2006/relationships/slide" Target="slides/slide88.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2/4/18 1:09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2/4/18 1:09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2/4/18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13</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14</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2/4/18 1:09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2/4/18 1:09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2/4/18 1:09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19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629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64266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59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3414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50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80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9A6537-B635-4B6F-A56C-DFA7B87AEE9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76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974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4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2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49603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39956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967221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0733761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13770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471654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400718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23701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662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5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803754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725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35581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52577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78110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898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0152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1509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083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7625279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87724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566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0668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7721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9188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9165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324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68003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3657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b="0" i="0" kern="1200" dirty="0">
                <a:solidFill>
                  <a:schemeClr val="tx1"/>
                </a:solidFill>
                <a:effectLst/>
                <a:latin typeface="Segoe UI Light" pitchFamily="34" charset="0"/>
                <a:ea typeface="+mn-ea"/>
                <a:cs typeface="+mn-cs"/>
              </a:rPr>
              <a:t>Encapsulation of Dependencies (Environment Variables, Files, Libraries and Drivers)</a:t>
            </a: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2173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AA98AD-FEA2-40A5-B6CC-71CC5AE33A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497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5623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811439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88</a:t>
            </a:fld>
            <a:endParaRPr lang="en-US"/>
          </a:p>
        </p:txBody>
      </p:sp>
    </p:spTree>
    <p:extLst>
      <p:ext uri="{BB962C8B-B14F-4D97-AF65-F5344CB8AC3E}">
        <p14:creationId xmlns:p14="http://schemas.microsoft.com/office/powerpoint/2010/main" val="29816670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69B800-F445-FB48-99F6-3219B9CAF208}" type="slidenum">
              <a:rPr lang="en-US" smtClean="0"/>
              <a:t>89</a:t>
            </a:fld>
            <a:endParaRPr lang="en-US"/>
          </a:p>
        </p:txBody>
      </p:sp>
    </p:spTree>
    <p:extLst>
      <p:ext uri="{BB962C8B-B14F-4D97-AF65-F5344CB8AC3E}">
        <p14:creationId xmlns:p14="http://schemas.microsoft.com/office/powerpoint/2010/main" val="24334685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5818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85E4C38-3189-4B06-A967-4576343966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631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2/4/18 1:09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55000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93</a:t>
            </a:fld>
            <a:endParaRPr lang="en-US" sz="1800" kern="0">
              <a:solidFill>
                <a:sysClr val="windowText" lastClr="000000"/>
              </a:solidFill>
            </a:endParaRPr>
          </a:p>
        </p:txBody>
      </p:sp>
    </p:spTree>
    <p:extLst>
      <p:ext uri="{BB962C8B-B14F-4D97-AF65-F5344CB8AC3E}">
        <p14:creationId xmlns:p14="http://schemas.microsoft.com/office/powerpoint/2010/main" val="1023115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defTabSz="914400">
              <a:defRPr/>
            </a:pPr>
            <a:fld id="{D01882A8-7401-4BD1-8A1B-5FE40FC489EB}" type="slidenum">
              <a:rPr lang="en-US" sz="1800" kern="0" smtClean="0">
                <a:solidFill>
                  <a:sysClr val="windowText" lastClr="000000"/>
                </a:solidFill>
              </a:rPr>
              <a:pPr defTabSz="914400">
                <a:defRPr/>
              </a:pPr>
              <a:t>94</a:t>
            </a:fld>
            <a:endParaRPr lang="en-US" sz="1800" kern="0">
              <a:solidFill>
                <a:sysClr val="windowText" lastClr="000000"/>
              </a:solidFill>
            </a:endParaRPr>
          </a:p>
        </p:txBody>
      </p:sp>
    </p:spTree>
    <p:extLst>
      <p:ext uri="{BB962C8B-B14F-4D97-AF65-F5344CB8AC3E}">
        <p14:creationId xmlns:p14="http://schemas.microsoft.com/office/powerpoint/2010/main" val="25022430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microsoft.com/office/2007/relationships/hdphoto" Target="../media/hdphoto1.wdp"/></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emf"/><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2/4/18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885007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a:t>Click to edit Master title style</a:t>
            </a:r>
            <a:endParaRPr lang="fr-F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54197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6477774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fr-FR"/>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47452737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4103093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fr-FR"/>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128696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0119291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556380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07747688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fr-FR"/>
          </a:p>
        </p:txBody>
      </p:sp>
      <p:sp>
        <p:nvSpPr>
          <p:cNvPr id="3" name="Picture Placeholder 2"/>
          <p:cNvSpPr>
            <a:spLocks noGrp="1"/>
          </p:cNvSpPr>
          <p:nvPr>
            <p:ph type="pic" idx="1"/>
          </p:nvPr>
        </p:nvSpPr>
        <p:spPr>
          <a:xfrm>
            <a:off x="5287123" y="1007084"/>
            <a:ext cx="6295965" cy="4970646"/>
          </a:xfrm>
        </p:spPr>
        <p:txBody>
          <a:bodyPr/>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endParaRPr lang="fr-FR"/>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7193957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8845758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04/02/2018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764835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986953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52828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0.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20" Type="http://schemas.openxmlformats.org/officeDocument/2006/relationships/slideLayout" Target="../slideLayouts/slideLayout37.xml"/><Relationship Id="rId21" Type="http://schemas.openxmlformats.org/officeDocument/2006/relationships/slideLayout" Target="../slideLayouts/slideLayout38.xml"/><Relationship Id="rId22" Type="http://schemas.openxmlformats.org/officeDocument/2006/relationships/slideLayout" Target="../slideLayouts/slideLayout39.xml"/><Relationship Id="rId23" Type="http://schemas.openxmlformats.org/officeDocument/2006/relationships/theme" Target="../theme/theme2.xml"/><Relationship Id="rId24" Type="http://schemas.openxmlformats.org/officeDocument/2006/relationships/image" Target="../media/image1.emf"/><Relationship Id="rId10" Type="http://schemas.openxmlformats.org/officeDocument/2006/relationships/slideLayout" Target="../slideLayouts/slideLayout27.xml"/><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slideLayout" Target="../slideLayouts/slideLayout30.xml"/><Relationship Id="rId14" Type="http://schemas.openxmlformats.org/officeDocument/2006/relationships/slideLayout" Target="../slideLayouts/slideLayout31.xml"/><Relationship Id="rId15" Type="http://schemas.openxmlformats.org/officeDocument/2006/relationships/slideLayout" Target="../slideLayouts/slideLayout32.xml"/><Relationship Id="rId16" Type="http://schemas.openxmlformats.org/officeDocument/2006/relationships/slideLayout" Target="../slideLayouts/slideLayout33.xml"/><Relationship Id="rId17" Type="http://schemas.openxmlformats.org/officeDocument/2006/relationships/slideLayout" Target="../slideLayouts/slideLayout34.xml"/><Relationship Id="rId18" Type="http://schemas.openxmlformats.org/officeDocument/2006/relationships/slideLayout" Target="../slideLayouts/slideLayout35.xml"/><Relationship Id="rId19" Type="http://schemas.openxmlformats.org/officeDocument/2006/relationships/slideLayout" Target="../slideLayouts/slideLayout36.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8.xml"/><Relationship Id="rId20" Type="http://schemas.openxmlformats.org/officeDocument/2006/relationships/slideLayout" Target="../slideLayouts/slideLayout59.xml"/><Relationship Id="rId21" Type="http://schemas.openxmlformats.org/officeDocument/2006/relationships/slideLayout" Target="../slideLayouts/slideLayout60.xml"/><Relationship Id="rId22" Type="http://schemas.openxmlformats.org/officeDocument/2006/relationships/theme" Target="../theme/theme3.xml"/><Relationship Id="rId23" Type="http://schemas.openxmlformats.org/officeDocument/2006/relationships/image" Target="../media/image4.png"/><Relationship Id="rId10" Type="http://schemas.openxmlformats.org/officeDocument/2006/relationships/slideLayout" Target="../slideLayouts/slideLayout49.xml"/><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slideLayout" Target="../slideLayouts/slideLayout55.xml"/><Relationship Id="rId17" Type="http://schemas.openxmlformats.org/officeDocument/2006/relationships/slideLayout" Target="../slideLayouts/slideLayout56.xml"/><Relationship Id="rId18" Type="http://schemas.openxmlformats.org/officeDocument/2006/relationships/slideLayout" Target="../slideLayouts/slideLayout57.xml"/><Relationship Id="rId19" Type="http://schemas.openxmlformats.org/officeDocument/2006/relationships/slideLayout" Target="../slideLayouts/slideLayout58.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20" Type="http://schemas.openxmlformats.org/officeDocument/2006/relationships/slideLayout" Target="../slideLayouts/slideLayout80.xml"/><Relationship Id="rId21" Type="http://schemas.openxmlformats.org/officeDocument/2006/relationships/theme" Target="../theme/theme4.xml"/><Relationship Id="rId22" Type="http://schemas.openxmlformats.org/officeDocument/2006/relationships/image" Target="../media/image1.emf"/><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slideLayout" Target="../slideLayouts/slideLayout76.xml"/><Relationship Id="rId17" Type="http://schemas.openxmlformats.org/officeDocument/2006/relationships/slideLayout" Target="../slideLayouts/slideLayout77.xml"/><Relationship Id="rId18" Type="http://schemas.openxmlformats.org/officeDocument/2006/relationships/slideLayout" Target="../slideLayouts/slideLayout78.xml"/><Relationship Id="rId19" Type="http://schemas.openxmlformats.org/officeDocument/2006/relationships/slideLayout" Target="../slideLayouts/slideLayout79.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theme" Target="../theme/theme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theme" Target="../theme/theme6.xml"/><Relationship Id="rId16" Type="http://schemas.openxmlformats.org/officeDocument/2006/relationships/image" Target="../media/image1.emf"/><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9.xml"/><Relationship Id="rId14" Type="http://schemas.openxmlformats.org/officeDocument/2006/relationships/slideLayout" Target="../slideLayouts/slideLayout120.xml"/><Relationship Id="rId15" Type="http://schemas.openxmlformats.org/officeDocument/2006/relationships/slideLayout" Target="../slideLayouts/slideLayout121.xml"/><Relationship Id="rId16" Type="http://schemas.openxmlformats.org/officeDocument/2006/relationships/slideLayout" Target="../slideLayouts/slideLayout122.xml"/><Relationship Id="rId17" Type="http://schemas.openxmlformats.org/officeDocument/2006/relationships/slideLayout" Target="../slideLayouts/slideLayout123.xml"/><Relationship Id="rId18" Type="http://schemas.openxmlformats.org/officeDocument/2006/relationships/theme" Target="../theme/theme7.xml"/><Relationship Id="rId19" Type="http://schemas.openxmlformats.org/officeDocument/2006/relationships/tags" Target="../tags/tag1.xml"/><Relationship Id="rId50" Type="http://schemas.openxmlformats.org/officeDocument/2006/relationships/tags" Target="../tags/tag32.xml"/><Relationship Id="rId51" Type="http://schemas.openxmlformats.org/officeDocument/2006/relationships/tags" Target="../tags/tag33.xml"/><Relationship Id="rId52" Type="http://schemas.openxmlformats.org/officeDocument/2006/relationships/tags" Target="../tags/tag34.xml"/><Relationship Id="rId53" Type="http://schemas.openxmlformats.org/officeDocument/2006/relationships/tags" Target="../tags/tag35.xml"/><Relationship Id="rId54" Type="http://schemas.openxmlformats.org/officeDocument/2006/relationships/tags" Target="../tags/tag36.xml"/><Relationship Id="rId55" Type="http://schemas.openxmlformats.org/officeDocument/2006/relationships/tags" Target="../tags/tag37.xml"/><Relationship Id="rId56" Type="http://schemas.openxmlformats.org/officeDocument/2006/relationships/tags" Target="../tags/tag38.xml"/><Relationship Id="rId57" Type="http://schemas.openxmlformats.org/officeDocument/2006/relationships/tags" Target="../tags/tag39.xml"/><Relationship Id="rId40" Type="http://schemas.openxmlformats.org/officeDocument/2006/relationships/tags" Target="../tags/tag22.xml"/><Relationship Id="rId41" Type="http://schemas.openxmlformats.org/officeDocument/2006/relationships/tags" Target="../tags/tag23.xml"/><Relationship Id="rId42" Type="http://schemas.openxmlformats.org/officeDocument/2006/relationships/tags" Target="../tags/tag24.xml"/><Relationship Id="rId43" Type="http://schemas.openxmlformats.org/officeDocument/2006/relationships/tags" Target="../tags/tag25.xml"/><Relationship Id="rId44" Type="http://schemas.openxmlformats.org/officeDocument/2006/relationships/tags" Target="../tags/tag26.xml"/><Relationship Id="rId45" Type="http://schemas.openxmlformats.org/officeDocument/2006/relationships/tags" Target="../tags/tag27.xml"/><Relationship Id="rId46" Type="http://schemas.openxmlformats.org/officeDocument/2006/relationships/tags" Target="../tags/tag28.xml"/><Relationship Id="rId47" Type="http://schemas.openxmlformats.org/officeDocument/2006/relationships/tags" Target="../tags/tag29.xml"/><Relationship Id="rId48" Type="http://schemas.openxmlformats.org/officeDocument/2006/relationships/tags" Target="../tags/tag30.xml"/><Relationship Id="rId49" Type="http://schemas.openxmlformats.org/officeDocument/2006/relationships/tags" Target="../tags/tag3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30" Type="http://schemas.openxmlformats.org/officeDocument/2006/relationships/tags" Target="../tags/tag12.xml"/><Relationship Id="rId31" Type="http://schemas.openxmlformats.org/officeDocument/2006/relationships/tags" Target="../tags/tag13.xml"/><Relationship Id="rId32" Type="http://schemas.openxmlformats.org/officeDocument/2006/relationships/tags" Target="../tags/tag14.xml"/><Relationship Id="rId33" Type="http://schemas.openxmlformats.org/officeDocument/2006/relationships/tags" Target="../tags/tag15.xml"/><Relationship Id="rId34" Type="http://schemas.openxmlformats.org/officeDocument/2006/relationships/tags" Target="../tags/tag16.xml"/><Relationship Id="rId35" Type="http://schemas.openxmlformats.org/officeDocument/2006/relationships/tags" Target="../tags/tag17.xml"/><Relationship Id="rId36" Type="http://schemas.openxmlformats.org/officeDocument/2006/relationships/tags" Target="../tags/tag18.xml"/><Relationship Id="rId37" Type="http://schemas.openxmlformats.org/officeDocument/2006/relationships/tags" Target="../tags/tag19.xml"/><Relationship Id="rId38" Type="http://schemas.openxmlformats.org/officeDocument/2006/relationships/tags" Target="../tags/tag20.xml"/><Relationship Id="rId39" Type="http://schemas.openxmlformats.org/officeDocument/2006/relationships/tags" Target="../tags/tag21.xml"/><Relationship Id="rId20" Type="http://schemas.openxmlformats.org/officeDocument/2006/relationships/tags" Target="../tags/tag2.xml"/><Relationship Id="rId21" Type="http://schemas.openxmlformats.org/officeDocument/2006/relationships/tags" Target="../tags/tag3.xml"/><Relationship Id="rId22" Type="http://schemas.openxmlformats.org/officeDocument/2006/relationships/tags" Target="../tags/tag4.xml"/><Relationship Id="rId23" Type="http://schemas.openxmlformats.org/officeDocument/2006/relationships/tags" Target="../tags/tag5.xml"/><Relationship Id="rId24" Type="http://schemas.openxmlformats.org/officeDocument/2006/relationships/tags" Target="../tags/tag6.xml"/><Relationship Id="rId25" Type="http://schemas.openxmlformats.org/officeDocument/2006/relationships/tags" Target="../tags/tag7.xml"/><Relationship Id="rId26" Type="http://schemas.openxmlformats.org/officeDocument/2006/relationships/tags" Target="../tags/tag8.xml"/><Relationship Id="rId27" Type="http://schemas.openxmlformats.org/officeDocument/2006/relationships/tags" Target="../tags/tag9.xml"/><Relationship Id="rId28" Type="http://schemas.openxmlformats.org/officeDocument/2006/relationships/tags" Target="../tags/tag10.xml"/><Relationship Id="rId29" Type="http://schemas.openxmlformats.org/officeDocument/2006/relationships/tags" Target="../tags/tag11.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 Id="rId11" Type="http://schemas.openxmlformats.org/officeDocument/2006/relationships/theme" Target="../theme/theme8.xml"/><Relationship Id="rId1" Type="http://schemas.openxmlformats.org/officeDocument/2006/relationships/slideLayout" Target="../slideLayouts/slideLayout124.xml"/><Relationship Id="rId2"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slideLayout" Target="../slideLayouts/slideLayout145.xml"/><Relationship Id="rId13" Type="http://schemas.openxmlformats.org/officeDocument/2006/relationships/slideLayout" Target="../slideLayouts/slideLayout146.xml"/><Relationship Id="rId14" Type="http://schemas.openxmlformats.org/officeDocument/2006/relationships/slideLayout" Target="../slideLayouts/slideLayout147.xml"/><Relationship Id="rId15" Type="http://schemas.openxmlformats.org/officeDocument/2006/relationships/slideLayout" Target="../slideLayouts/slideLayout148.xml"/><Relationship Id="rId16" Type="http://schemas.openxmlformats.org/officeDocument/2006/relationships/theme" Target="../theme/theme9.xml"/><Relationship Id="rId17" Type="http://schemas.openxmlformats.org/officeDocument/2006/relationships/image" Target="../media/image1.emf"/><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5"/>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55009" y="6482890"/>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98F9D577-6DFE-496C-95E3-AAB1C3CD6653}" type="datetimeFigureOut">
              <a:rPr lang="fr-FR" smtClean="0">
                <a:solidFill>
                  <a:prstClr val="black">
                    <a:tint val="75000"/>
                  </a:prstClr>
                </a:solidFill>
              </a:rPr>
              <a:pPr defTabSz="932418"/>
              <a:t>04/02/2018</a:t>
            </a:fld>
            <a:endParaRPr lang="fr-FR">
              <a:solidFill>
                <a:prstClr val="black">
                  <a:tint val="75000"/>
                </a:prstClr>
              </a:solidFill>
            </a:endParaRPr>
          </a:p>
        </p:txBody>
      </p:sp>
      <p:sp>
        <p:nvSpPr>
          <p:cNvPr id="5" name="Footer Placeholder 4"/>
          <p:cNvSpPr>
            <a:spLocks noGrp="1"/>
          </p:cNvSpPr>
          <p:nvPr>
            <p:ph type="ftr" sz="quarter" idx="3"/>
          </p:nvPr>
        </p:nvSpPr>
        <p:spPr>
          <a:xfrm>
            <a:off x="4119583" y="6482890"/>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418"/>
            <a:endParaRPr lang="fr-FR">
              <a:solidFill>
                <a:prstClr val="black">
                  <a:tint val="75000"/>
                </a:prstClr>
              </a:solidFill>
            </a:endParaRPr>
          </a:p>
        </p:txBody>
      </p:sp>
      <p:sp>
        <p:nvSpPr>
          <p:cNvPr id="6" name="Slide Number Placeholder 5"/>
          <p:cNvSpPr>
            <a:spLocks noGrp="1"/>
          </p:cNvSpPr>
          <p:nvPr>
            <p:ph type="sldNum" sz="quarter" idx="4"/>
          </p:nvPr>
        </p:nvSpPr>
        <p:spPr>
          <a:xfrm>
            <a:off x="8783260" y="6482890"/>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3890C50D-4737-4A7D-BE6F-F6554D5C40C9}" type="slidenum">
              <a:rPr lang="fr-FR" smtClean="0">
                <a:solidFill>
                  <a:prstClr val="black">
                    <a:tint val="75000"/>
                  </a:prstClr>
                </a:solidFill>
              </a:rPr>
              <a:pPr defTabSz="932418"/>
              <a:t>‹#›</a:t>
            </a:fld>
            <a:endParaRPr lang="fr-FR">
              <a:solidFill>
                <a:prstClr val="black">
                  <a:tint val="75000"/>
                </a:prstClr>
              </a:solidFill>
            </a:endParaRPr>
          </a:p>
        </p:txBody>
      </p:sp>
    </p:spTree>
    <p:extLst>
      <p:ext uri="{BB962C8B-B14F-4D97-AF65-F5344CB8AC3E}">
        <p14:creationId xmlns:p14="http://schemas.microsoft.com/office/powerpoint/2010/main" val="2461169254"/>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Lst>
  <p:txStyles>
    <p:titleStyle>
      <a:lvl1pPr algn="l" defTabSz="932418"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 id="2147484789"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2/4/18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 id="214748490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3.wdp"/><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3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5.xml"/><Relationship Id="rId3" Type="http://schemas.openxmlformats.org/officeDocument/2006/relationships/image" Target="../media/image3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6.xml"/><Relationship Id="rId3" Type="http://schemas.openxmlformats.org/officeDocument/2006/relationships/image" Target="../media/image37.tiff"/></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jpg"/><Relationship Id="rId1" Type="http://schemas.openxmlformats.org/officeDocument/2006/relationships/slideLayout" Target="../slideLayouts/slideLayout8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tiff"/><Relationship Id="rId5" Type="http://schemas.openxmlformats.org/officeDocument/2006/relationships/image" Target="../media/image45.tiff"/><Relationship Id="rId6" Type="http://schemas.openxmlformats.org/officeDocument/2006/relationships/image" Target="../media/image46.tiff"/><Relationship Id="rId7" Type="http://schemas.openxmlformats.org/officeDocument/2006/relationships/image" Target="../media/image47.tiff"/><Relationship Id="rId8" Type="http://schemas.openxmlformats.org/officeDocument/2006/relationships/image" Target="../media/image48.tiff"/><Relationship Id="rId9" Type="http://schemas.openxmlformats.org/officeDocument/2006/relationships/image" Target="../media/image49.tiff"/><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50.png"/><Relationship Id="rId1" Type="http://schemas.openxmlformats.org/officeDocument/2006/relationships/themeOverride" Target="../theme/themeOverride1.xml"/><Relationship Id="rId2"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4.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1.tiff"/><Relationship Id="rId1" Type="http://schemas.openxmlformats.org/officeDocument/2006/relationships/themeOverride" Target="../theme/themeOverride2.xml"/><Relationship Id="rId2"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2.xml"/><Relationship Id="rId3" Type="http://schemas.openxmlformats.org/officeDocument/2006/relationships/image" Target="../media/image52.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0.xml"/><Relationship Id="rId3" Type="http://schemas.openxmlformats.org/officeDocument/2006/relationships/image" Target="../media/image5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1.xml"/><Relationship Id="rId3" Type="http://schemas.openxmlformats.org/officeDocument/2006/relationships/image" Target="../media/image5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2.xml"/><Relationship Id="rId3" Type="http://schemas.openxmlformats.org/officeDocument/2006/relationships/image" Target="../media/image5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3.xml"/><Relationship Id="rId3" Type="http://schemas.openxmlformats.org/officeDocument/2006/relationships/image" Target="../media/image5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4.xml"/><Relationship Id="rId3"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5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6.xml"/><Relationship Id="rId3"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7.xml"/><Relationship Id="rId3" Type="http://schemas.openxmlformats.org/officeDocument/2006/relationships/image" Target="../media/image6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themeOverride" Target="../theme/themeOverride3.xml"/><Relationship Id="rId2" Type="http://schemas.openxmlformats.org/officeDocument/2006/relationships/slideLayout" Target="../slideLayouts/slideLayout12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themeOverride" Target="../theme/themeOverride4.xml"/><Relationship Id="rId2" Type="http://schemas.openxmlformats.org/officeDocument/2006/relationships/slideLayout" Target="../slideLayouts/slideLayout1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7.xml"/><Relationship Id="rId3" Type="http://schemas.openxmlformats.org/officeDocument/2006/relationships/hyperlink" Target="https://kubernetes.io/docs/concepts/services-networking/ingress/#ingress-controll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1.xml"/><Relationship Id="rId3" Type="http://schemas.openxmlformats.org/officeDocument/2006/relationships/image" Target="../media/image7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6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63.xml"/><Relationship Id="rId3" Type="http://schemas.openxmlformats.org/officeDocument/2006/relationships/image" Target="../media/image72.tiff"/></Relationships>
</file>

<file path=ppt/slides/_rels/slide6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30.xml"/><Relationship Id="rId3"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6.xml"/><Relationship Id="rId3" Type="http://schemas.openxmlformats.org/officeDocument/2006/relationships/image" Target="../media/image73.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16.png"/><Relationship Id="rId9" Type="http://schemas.openxmlformats.org/officeDocument/2006/relationships/image" Target="../media/image17.jpeg"/><Relationship Id="rId10"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9.xml"/><Relationship Id="rId3"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2.xml"/><Relationship Id="rId3"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77.png"/><Relationship Id="rId1" Type="http://schemas.openxmlformats.org/officeDocument/2006/relationships/themeOverride" Target="../theme/themeOverride6.xml"/><Relationship Id="rId2" Type="http://schemas.openxmlformats.org/officeDocument/2006/relationships/slideLayout" Target="../slideLayouts/slideLayout1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1.xml"/><Relationship Id="rId3" Type="http://schemas.openxmlformats.org/officeDocument/2006/relationships/image" Target="../media/image78.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3.xml"/><Relationship Id="rId3" Type="http://schemas.openxmlformats.org/officeDocument/2006/relationships/image" Target="../media/image7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0.tif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85.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0.xml"/><Relationship Id="rId3" Type="http://schemas.openxmlformats.org/officeDocument/2006/relationships/image" Target="../media/image86.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dirty="0" smtClean="0"/>
              <a:t>Kubernetes </a:t>
            </a:r>
            <a:r>
              <a:rPr lang="en-US" dirty="0" err="1" smtClean="0"/>
              <a:t>Hackfest</a:t>
            </a:r>
            <a:r>
              <a:rPr lang="en-US" dirty="0"/>
              <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smtClean="0"/>
              <a:t>Jungho Kim</a:t>
            </a:r>
            <a:br>
              <a:rPr lang="en-US" dirty="0" smtClean="0"/>
            </a:br>
            <a:r>
              <a:rPr lang="en-US" dirty="0" err="1" smtClean="0"/>
              <a:t>Vikram</a:t>
            </a:r>
            <a:r>
              <a:rPr lang="en-US" dirty="0" smtClean="0"/>
              <a:t> Singh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a:t>
            </a:r>
            <a:r>
              <a:rPr kumimoji="0" lang="en-US" sz="2800" b="0" i="0" u="none" strike="noStrike" kern="0" cap="none" spc="0" normalizeH="0" baseline="0" noProof="0" dirty="0" smtClean="0">
                <a:ln>
                  <a:noFill/>
                </a:ln>
                <a:solidFill>
                  <a:srgbClr val="353535"/>
                </a:solidFill>
                <a:effectLst/>
                <a:uLnTx/>
                <a:uFillTx/>
                <a:latin typeface="Segoe UI Semilight"/>
                <a:ea typeface="+mn-ea"/>
                <a:cs typeface="+mn-cs"/>
              </a:rPr>
              <a:t>Kubernetes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aphicFrame>
        <p:nvGraphicFramePr>
          <p:cNvPr id="5" name="Table 4"/>
          <p:cNvGraphicFramePr>
            <a:graphicFrameLocks noGrp="1"/>
          </p:cNvGraphicFramePr>
          <p:nvPr>
            <p:extLst>
              <p:ext uri="{D42A27DB-BD31-4B8C-83A1-F6EECF244321}">
                <p14:modId xmlns:p14="http://schemas.microsoft.com/office/powerpoint/2010/main" val="197899407"/>
              </p:ext>
            </p:extLst>
          </p:nvPr>
        </p:nvGraphicFramePr>
        <p:xfrm>
          <a:off x="857401" y="1311692"/>
          <a:ext cx="9559813" cy="5433178"/>
        </p:xfrm>
        <a:graphic>
          <a:graphicData uri="http://schemas.openxmlformats.org/drawingml/2006/table">
            <a:tbl>
              <a:tblPr firstRow="1" bandRow="1">
                <a:tableStyleId>{69CF1AB2-1976-4502-BF36-3FF5EA218861}</a:tableStyleId>
              </a:tblPr>
              <a:tblGrid>
                <a:gridCol w="3092256"/>
                <a:gridCol w="6467557"/>
              </a:tblGrid>
              <a:tr h="487768">
                <a:tc>
                  <a:txBody>
                    <a:bodyPr/>
                    <a:lstStyle/>
                    <a:p>
                      <a:r>
                        <a:rPr lang="en-US" dirty="0" smtClean="0"/>
                        <a:t>Time</a:t>
                      </a:r>
                      <a:endParaRPr lang="en-US" dirty="0"/>
                    </a:p>
                  </a:txBody>
                  <a:tcPr/>
                </a:tc>
                <a:tc>
                  <a:txBody>
                    <a:bodyPr/>
                    <a:lstStyle/>
                    <a:p>
                      <a:r>
                        <a:rPr lang="en-US" dirty="0" smtClean="0"/>
                        <a:t>Activity</a:t>
                      </a:r>
                      <a:endParaRPr lang="en-US" dirty="0"/>
                    </a:p>
                  </a:txBody>
                  <a:tcPr/>
                </a:tc>
              </a:tr>
              <a:tr h="494541">
                <a:tc>
                  <a:txBody>
                    <a:bodyPr/>
                    <a:lstStyle/>
                    <a:p>
                      <a:r>
                        <a:rPr lang="en-US" dirty="0" smtClean="0"/>
                        <a:t>8:00</a:t>
                      </a:r>
                      <a:r>
                        <a:rPr lang="en-US" baseline="0" dirty="0" smtClean="0"/>
                        <a:t>AM - 8:30AM</a:t>
                      </a:r>
                      <a:endParaRPr lang="en-US" dirty="0"/>
                    </a:p>
                  </a:txBody>
                  <a:tcPr/>
                </a:tc>
                <a:tc>
                  <a:txBody>
                    <a:bodyPr/>
                    <a:lstStyle/>
                    <a:p>
                      <a:r>
                        <a:rPr lang="en-US" dirty="0" smtClean="0"/>
                        <a:t>BREAKFAST</a:t>
                      </a:r>
                      <a:endParaRPr lang="en-US" dirty="0"/>
                    </a:p>
                  </a:txBody>
                  <a:tcPr/>
                </a:tc>
              </a:tr>
              <a:tr h="494541">
                <a:tc>
                  <a:txBody>
                    <a:bodyPr/>
                    <a:lstStyle/>
                    <a:p>
                      <a:r>
                        <a:rPr lang="en-US" dirty="0" smtClean="0"/>
                        <a:t>8:30</a:t>
                      </a:r>
                      <a:r>
                        <a:rPr lang="en-US" baseline="0" dirty="0" smtClean="0"/>
                        <a:t>AM </a:t>
                      </a:r>
                      <a:r>
                        <a:rPr lang="mr-IN" baseline="0" dirty="0" smtClean="0"/>
                        <a:t>–</a:t>
                      </a:r>
                      <a:r>
                        <a:rPr lang="en-US" baseline="0" dirty="0" smtClean="0"/>
                        <a:t> 9:00AM </a:t>
                      </a:r>
                      <a:endParaRPr lang="en-US" dirty="0"/>
                    </a:p>
                  </a:txBody>
                  <a:tcPr/>
                </a:tc>
                <a:tc>
                  <a:txBody>
                    <a:bodyPr/>
                    <a:lstStyle/>
                    <a:p>
                      <a:r>
                        <a:rPr lang="en-US" dirty="0" smtClean="0"/>
                        <a:t>Verifying</a:t>
                      </a:r>
                      <a:r>
                        <a:rPr lang="en-US" baseline="0" dirty="0" smtClean="0"/>
                        <a:t> your local environment</a:t>
                      </a:r>
                      <a:endParaRPr lang="en-US" dirty="0"/>
                    </a:p>
                  </a:txBody>
                  <a:tcPr/>
                </a:tc>
              </a:tr>
              <a:tr h="494541">
                <a:tc>
                  <a:txBody>
                    <a:bodyPr/>
                    <a:lstStyle/>
                    <a:p>
                      <a:r>
                        <a:rPr lang="en-US" dirty="0" smtClean="0"/>
                        <a:t>9:00AM</a:t>
                      </a:r>
                      <a:r>
                        <a:rPr lang="en-US" baseline="0" dirty="0" smtClean="0"/>
                        <a:t> </a:t>
                      </a:r>
                      <a:r>
                        <a:rPr lang="mr-IN" baseline="0" dirty="0" smtClean="0"/>
                        <a:t>–</a:t>
                      </a:r>
                      <a:r>
                        <a:rPr lang="en-US" baseline="0" dirty="0" smtClean="0"/>
                        <a:t> 10:30AM</a:t>
                      </a:r>
                      <a:endParaRPr lang="en-US" dirty="0"/>
                    </a:p>
                  </a:txBody>
                  <a:tcPr/>
                </a:tc>
                <a:tc>
                  <a:txBody>
                    <a:bodyPr/>
                    <a:lstStyle/>
                    <a:p>
                      <a:r>
                        <a:rPr lang="en-US" dirty="0" smtClean="0"/>
                        <a:t>Kubernetes Architecture and</a:t>
                      </a:r>
                      <a:r>
                        <a:rPr lang="en-US" baseline="0" dirty="0" smtClean="0"/>
                        <a:t> Core Concepts</a:t>
                      </a:r>
                      <a:endParaRPr lang="en-US" dirty="0"/>
                    </a:p>
                  </a:txBody>
                  <a:tcPr/>
                </a:tc>
              </a:tr>
              <a:tr h="494541">
                <a:tc>
                  <a:txBody>
                    <a:bodyPr/>
                    <a:lstStyle/>
                    <a:p>
                      <a:r>
                        <a:rPr lang="en-US" dirty="0" smtClean="0"/>
                        <a:t>10:30AM </a:t>
                      </a:r>
                      <a:r>
                        <a:rPr lang="mr-IN" dirty="0" smtClean="0"/>
                        <a:t>–</a:t>
                      </a:r>
                      <a:r>
                        <a:rPr lang="en-US" dirty="0" smtClean="0"/>
                        <a:t> 10:45AM</a:t>
                      </a:r>
                      <a:endParaRPr lang="en-US" dirty="0"/>
                    </a:p>
                  </a:txBody>
                  <a:tcPr/>
                </a:tc>
                <a:tc>
                  <a:txBody>
                    <a:bodyPr/>
                    <a:lstStyle/>
                    <a:p>
                      <a:r>
                        <a:rPr lang="en-US" dirty="0" smtClean="0"/>
                        <a:t>BREAK</a:t>
                      </a:r>
                      <a:endParaRPr lang="en-US" dirty="0"/>
                    </a:p>
                  </a:txBody>
                  <a:tcPr/>
                </a:tc>
              </a:tr>
              <a:tr h="494541">
                <a:tc>
                  <a:txBody>
                    <a:bodyPr/>
                    <a:lstStyle/>
                    <a:p>
                      <a:r>
                        <a:rPr lang="en-US" dirty="0" smtClean="0"/>
                        <a:t>10:45AM </a:t>
                      </a:r>
                      <a:r>
                        <a:rPr lang="mr-IN" dirty="0" smtClean="0"/>
                        <a:t>–</a:t>
                      </a:r>
                      <a:r>
                        <a:rPr lang="en-US" dirty="0" smtClean="0"/>
                        <a:t> 12:00</a:t>
                      </a:r>
                      <a:endParaRPr lang="en-US" dirty="0"/>
                    </a:p>
                  </a:txBody>
                  <a:tcPr/>
                </a:tc>
                <a:tc>
                  <a:txBody>
                    <a:bodyPr/>
                    <a:lstStyle/>
                    <a:p>
                      <a:r>
                        <a:rPr lang="en-US" dirty="0" err="1" smtClean="0"/>
                        <a:t>Hackfest</a:t>
                      </a:r>
                      <a:r>
                        <a:rPr lang="en-US" baseline="0" dirty="0" smtClean="0"/>
                        <a:t> Challenges</a:t>
                      </a:r>
                      <a:endParaRPr lang="en-US" dirty="0"/>
                    </a:p>
                  </a:txBody>
                  <a:tcPr/>
                </a:tc>
              </a:tr>
              <a:tr h="494541">
                <a:tc>
                  <a:txBody>
                    <a:bodyPr/>
                    <a:lstStyle/>
                    <a:p>
                      <a:r>
                        <a:rPr lang="en-US" dirty="0" smtClean="0"/>
                        <a:t>12:00 </a:t>
                      </a:r>
                      <a:r>
                        <a:rPr lang="mr-IN" dirty="0" smtClean="0"/>
                        <a:t>–</a:t>
                      </a:r>
                      <a:r>
                        <a:rPr lang="en-US" dirty="0" smtClean="0"/>
                        <a:t> 12:45PM</a:t>
                      </a:r>
                      <a:endParaRPr lang="en-US" dirty="0"/>
                    </a:p>
                  </a:txBody>
                  <a:tcPr/>
                </a:tc>
                <a:tc>
                  <a:txBody>
                    <a:bodyPr/>
                    <a:lstStyle/>
                    <a:p>
                      <a:r>
                        <a:rPr lang="en-US" dirty="0" smtClean="0"/>
                        <a:t>LUNCH</a:t>
                      </a:r>
                      <a:endParaRPr lang="en-US" dirty="0"/>
                    </a:p>
                  </a:txBody>
                  <a:tcPr/>
                </a:tc>
              </a:tr>
              <a:tr h="494541">
                <a:tc>
                  <a:txBody>
                    <a:bodyPr/>
                    <a:lstStyle/>
                    <a:p>
                      <a:r>
                        <a:rPr lang="en-US" dirty="0" smtClean="0"/>
                        <a:t>12:45PM </a:t>
                      </a:r>
                      <a:r>
                        <a:rPr lang="mr-IN" dirty="0" smtClean="0"/>
                        <a:t>–</a:t>
                      </a:r>
                      <a:r>
                        <a:rPr lang="en-US" dirty="0" smtClean="0"/>
                        <a:t> 2:00PM</a:t>
                      </a:r>
                      <a:endParaRPr lang="en-US" dirty="0"/>
                    </a:p>
                  </a:txBody>
                  <a:tcPr/>
                </a:tc>
                <a:tc>
                  <a:txBody>
                    <a:bodyPr/>
                    <a:lstStyle/>
                    <a:p>
                      <a:r>
                        <a:rPr lang="en-US" baseline="0" dirty="0" smtClean="0"/>
                        <a:t>Deploying/Reverse-Engineering the </a:t>
                      </a:r>
                      <a:r>
                        <a:rPr lang="en-US" baseline="0" dirty="0" err="1" smtClean="0"/>
                        <a:t>Todo</a:t>
                      </a:r>
                      <a:r>
                        <a:rPr lang="en-US" baseline="0" dirty="0" smtClean="0"/>
                        <a:t> Application</a:t>
                      </a:r>
                      <a:endParaRPr lang="en-US" dirty="0"/>
                    </a:p>
                  </a:txBody>
                  <a:tcPr/>
                </a:tc>
              </a:tr>
              <a:tr h="494541">
                <a:tc>
                  <a:txBody>
                    <a:bodyPr/>
                    <a:lstStyle/>
                    <a:p>
                      <a:r>
                        <a:rPr lang="en-US" dirty="0" smtClean="0"/>
                        <a:t>2:00PM </a:t>
                      </a:r>
                      <a:r>
                        <a:rPr lang="mr-IN" dirty="0" smtClean="0"/>
                        <a:t>–</a:t>
                      </a:r>
                      <a:r>
                        <a:rPr lang="en-US" dirty="0" smtClean="0"/>
                        <a:t> 3:00PM</a:t>
                      </a:r>
                      <a:endParaRPr lang="en-US" dirty="0"/>
                    </a:p>
                  </a:txBody>
                  <a:tcPr/>
                </a:tc>
                <a:tc>
                  <a:txBody>
                    <a:bodyPr/>
                    <a:lstStyle/>
                    <a:p>
                      <a:r>
                        <a:rPr lang="en-US" dirty="0" smtClean="0"/>
                        <a:t>Advanced</a:t>
                      </a:r>
                      <a:r>
                        <a:rPr lang="en-US" baseline="0" dirty="0" smtClean="0"/>
                        <a:t> K8S topics (RBAC, Ingress, Helm)</a:t>
                      </a:r>
                      <a:endParaRPr lang="en-US" dirty="0"/>
                    </a:p>
                  </a:txBody>
                  <a:tcPr/>
                </a:tc>
              </a:tr>
              <a:tr h="494541">
                <a:tc>
                  <a:txBody>
                    <a:bodyPr/>
                    <a:lstStyle/>
                    <a:p>
                      <a:r>
                        <a:rPr lang="en-US" dirty="0" smtClean="0"/>
                        <a:t>3:00PM </a:t>
                      </a:r>
                      <a:r>
                        <a:rPr lang="mr-IN" dirty="0" smtClean="0"/>
                        <a:t>–</a:t>
                      </a:r>
                      <a:r>
                        <a:rPr lang="en-US" dirty="0" smtClean="0"/>
                        <a:t> 4:15PM</a:t>
                      </a:r>
                      <a:endParaRPr lang="en-US" dirty="0"/>
                    </a:p>
                  </a:txBody>
                  <a:tcPr/>
                </a:tc>
                <a:tc>
                  <a:txBody>
                    <a:bodyPr/>
                    <a:lstStyle/>
                    <a:p>
                      <a:r>
                        <a:rPr lang="en-US" dirty="0" err="1" smtClean="0"/>
                        <a:t>Hackfest</a:t>
                      </a:r>
                      <a:r>
                        <a:rPr lang="en-US" dirty="0" smtClean="0"/>
                        <a:t> Challenges</a:t>
                      </a:r>
                      <a:endParaRPr lang="en-US" dirty="0"/>
                    </a:p>
                  </a:txBody>
                  <a:tcPr/>
                </a:tc>
              </a:tr>
              <a:tr h="494541">
                <a:tc>
                  <a:txBody>
                    <a:bodyPr/>
                    <a:lstStyle/>
                    <a:p>
                      <a:r>
                        <a:rPr lang="en-US" dirty="0" smtClean="0"/>
                        <a:t>4:15PM </a:t>
                      </a:r>
                      <a:r>
                        <a:rPr lang="mr-IN" dirty="0" smtClean="0"/>
                        <a:t>–</a:t>
                      </a:r>
                      <a:r>
                        <a:rPr lang="en-US" dirty="0" smtClean="0"/>
                        <a:t> 4:30PM</a:t>
                      </a:r>
                      <a:endParaRPr lang="en-US" dirty="0"/>
                    </a:p>
                  </a:txBody>
                  <a:tcPr/>
                </a:tc>
                <a:tc>
                  <a:txBody>
                    <a:bodyPr/>
                    <a:lstStyle/>
                    <a:p>
                      <a:r>
                        <a:rPr lang="en-US" dirty="0" smtClean="0"/>
                        <a:t>End of Day Summary &amp; Prizes!!</a:t>
                      </a:r>
                      <a:endParaRPr lang="en-US" dirty="0"/>
                    </a:p>
                  </a:txBody>
                  <a:tcPr/>
                </a:tc>
              </a:tr>
            </a:tbl>
          </a:graphicData>
        </a:graphic>
      </p:graphicFrame>
    </p:spTree>
    <p:extLst>
      <p:ext uri="{BB962C8B-B14F-4D97-AF65-F5344CB8AC3E}">
        <p14:creationId xmlns:p14="http://schemas.microsoft.com/office/powerpoint/2010/main" val="85660882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4" name="Picture 3"/>
          <p:cNvPicPr>
            <a:picLocks noChangeAspect="1"/>
          </p:cNvPicPr>
          <p:nvPr/>
        </p:nvPicPr>
        <p:blipFill>
          <a:blip r:embed="rId4"/>
          <a:stretch>
            <a:fillRect/>
          </a:stretch>
        </p:blipFill>
        <p:spPr>
          <a:xfrm>
            <a:off x="2207496" y="1196712"/>
            <a:ext cx="8023848" cy="5797813"/>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docker</a:t>
              </a:r>
              <a:endParaRPr lang="en-US" sz="2400" dirty="0">
                <a:solidFill>
                  <a:srgbClr val="FFFFFF"/>
                </a:solidFill>
                <a:latin typeface="Segoe UI Semilight"/>
              </a:endParaRP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node controller</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Hackfest</a:t>
            </a:r>
            <a:r>
              <a:rPr lang="en-US" dirty="0"/>
              <a:t>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Goal is to maximize hands-on time</a:t>
            </a:r>
          </a:p>
          <a:p>
            <a:r>
              <a:rPr lang="en-US" sz="3200" dirty="0"/>
              <a:t>Introduce a series of topics then break for “Challenges”</a:t>
            </a:r>
          </a:p>
          <a:p>
            <a:r>
              <a:rPr lang="en-US" sz="3200" dirty="0"/>
              <a:t>Not step-by-step guided labs</a:t>
            </a:r>
          </a:p>
          <a:p>
            <a:r>
              <a:rPr lang="en-US" sz="3200" dirty="0"/>
              <a:t>Code samples available</a:t>
            </a:r>
          </a:p>
          <a:p>
            <a:r>
              <a:rPr lang="en-US" sz="3200" dirty="0"/>
              <a:t>Advanced scenarios </a:t>
            </a:r>
            <a:r>
              <a:rPr lang="en-US" sz="3200" dirty="0" smtClean="0"/>
              <a:t>possible</a:t>
            </a:r>
          </a:p>
          <a:p>
            <a:endParaRPr lang="en-US" dirty="0"/>
          </a:p>
          <a:p>
            <a:pPr marL="0" indent="0">
              <a:buNone/>
            </a:pPr>
            <a:r>
              <a:rPr lang="en-US" i="1" dirty="0" smtClean="0"/>
              <a:t>How to get help...</a:t>
            </a:r>
          </a:p>
          <a:p>
            <a:r>
              <a:rPr lang="en-US" sz="2400" dirty="0" smtClean="0"/>
              <a:t>Kubernetes API Reference:  </a:t>
            </a:r>
            <a:r>
              <a:rPr lang="en-US" sz="2400" dirty="0"/>
              <a:t>https://v1-8.docs.kubernetes.io/docs/</a:t>
            </a:r>
            <a:r>
              <a:rPr lang="en-US" sz="2400" dirty="0" err="1"/>
              <a:t>api</a:t>
            </a:r>
            <a:r>
              <a:rPr lang="en-US" sz="2400" dirty="0"/>
              <a:t>-reference/v1.8/</a:t>
            </a:r>
            <a:endParaRPr lang="en-US" sz="2400" dirty="0" smtClean="0"/>
          </a:p>
          <a:p>
            <a:r>
              <a:rPr lang="en-US" sz="2400" dirty="0" err="1" smtClean="0"/>
              <a:t>kubectl</a:t>
            </a:r>
            <a:r>
              <a:rPr lang="en-US" sz="2400" dirty="0" smtClean="0"/>
              <a:t> explain e.g. </a:t>
            </a:r>
            <a:r>
              <a:rPr lang="en-US" sz="2400" dirty="0" err="1" smtClean="0"/>
              <a:t>kubectl</a:t>
            </a:r>
            <a:r>
              <a:rPr lang="en-US" sz="2400" dirty="0" smtClean="0"/>
              <a:t> explain pods</a:t>
            </a:r>
          </a:p>
          <a:p>
            <a:r>
              <a:rPr lang="en-US" sz="2400" dirty="0" smtClean="0"/>
              <a:t>Ask us :-)</a:t>
            </a:r>
            <a:endParaRPr lang="en-US" sz="2400" dirty="0"/>
          </a:p>
        </p:txBody>
      </p:sp>
    </p:spTree>
    <p:extLst>
      <p:ext uri="{BB962C8B-B14F-4D97-AF65-F5344CB8AC3E}">
        <p14:creationId xmlns:p14="http://schemas.microsoft.com/office/powerpoint/2010/main" val="1083085336"/>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3462815"/>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16" name="Group 15"/>
          <p:cNvGrpSpPr/>
          <p:nvPr/>
        </p:nvGrpSpPr>
        <p:grpSpPr>
          <a:xfrm>
            <a:off x="6435445" y="2605369"/>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replica set</a:t>
              </a:r>
            </a:p>
          </p:txBody>
        </p:sp>
      </p:grpSp>
      <p:grpSp>
        <p:nvGrpSpPr>
          <p:cNvPr id="19" name="Group 18"/>
          <p:cNvGrpSpPr/>
          <p:nvPr/>
        </p:nvGrpSpPr>
        <p:grpSpPr>
          <a:xfrm>
            <a:off x="1473119" y="3896764"/>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ingress</a:t>
              </a:r>
            </a:p>
          </p:txBody>
        </p:sp>
      </p:grpSp>
      <p:grpSp>
        <p:nvGrpSpPr>
          <p:cNvPr id="22" name="Group 21"/>
          <p:cNvGrpSpPr/>
          <p:nvPr/>
        </p:nvGrpSpPr>
        <p:grpSpPr>
          <a:xfrm>
            <a:off x="6435445" y="3896764"/>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daemon set, job</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grpSp>
        <p:nvGrpSpPr>
          <p:cNvPr id="28" name="Group 27"/>
          <p:cNvGrpSpPr/>
          <p:nvPr/>
        </p:nvGrpSpPr>
        <p:grpSpPr>
          <a:xfrm>
            <a:off x="6435445" y="5188158"/>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secret, </a:t>
              </a:r>
              <a:r>
                <a:rPr lang="en-US" sz="2400" dirty="0" err="1">
                  <a:solidFill>
                    <a:srgbClr val="FFFFFF"/>
                  </a:solidFill>
                  <a:latin typeface="Segoe UI Semilight"/>
                </a:rPr>
                <a:t>config</a:t>
              </a:r>
              <a:r>
                <a:rPr lang="en-US" sz="2400" dirty="0">
                  <a:solidFill>
                    <a:srgbClr val="FFFFFF"/>
                  </a:solidFill>
                  <a:latin typeface="Segoe UI Semilight"/>
                </a:rPr>
                <a:t>-map</a:t>
              </a:r>
            </a:p>
          </p:txBody>
        </p:sp>
      </p:grpSp>
    </p:spTree>
    <p:extLst>
      <p:ext uri="{BB962C8B-B14F-4D97-AF65-F5344CB8AC3E}">
        <p14:creationId xmlns:p14="http://schemas.microsoft.com/office/powerpoint/2010/main" val="53948824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Resources</a:t>
            </a:r>
          </a:p>
        </p:txBody>
      </p:sp>
      <p:grpSp>
        <p:nvGrpSpPr>
          <p:cNvPr id="4" name="Group 3"/>
          <p:cNvGrpSpPr/>
          <p:nvPr/>
        </p:nvGrpSpPr>
        <p:grpSpPr>
          <a:xfrm>
            <a:off x="1473119" y="1313975"/>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pod</a:t>
              </a:r>
            </a:p>
          </p:txBody>
        </p:sp>
      </p:grpSp>
      <p:grpSp>
        <p:nvGrpSpPr>
          <p:cNvPr id="7" name="Group 6"/>
          <p:cNvGrpSpPr/>
          <p:nvPr/>
        </p:nvGrpSpPr>
        <p:grpSpPr>
          <a:xfrm>
            <a:off x="6435445" y="1313975"/>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deployment</a:t>
              </a:r>
            </a:p>
          </p:txBody>
        </p:sp>
      </p:grpSp>
      <p:grpSp>
        <p:nvGrpSpPr>
          <p:cNvPr id="13" name="Group 12"/>
          <p:cNvGrpSpPr/>
          <p:nvPr/>
        </p:nvGrpSpPr>
        <p:grpSpPr>
          <a:xfrm>
            <a:off x="1473119" y="2605369"/>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service</a:t>
              </a:r>
            </a:p>
          </p:txBody>
        </p:sp>
      </p:grpSp>
      <p:grpSp>
        <p:nvGrpSpPr>
          <p:cNvPr id="25" name="Group 24"/>
          <p:cNvGrpSpPr/>
          <p:nvPr/>
        </p:nvGrpSpPr>
        <p:grpSpPr>
          <a:xfrm>
            <a:off x="1473119" y="5188158"/>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namespace</a:t>
              </a:r>
            </a:p>
          </p:txBody>
        </p:sp>
      </p:grpSp>
    </p:spTree>
    <p:extLst>
      <p:ext uri="{BB962C8B-B14F-4D97-AF65-F5344CB8AC3E}">
        <p14:creationId xmlns:p14="http://schemas.microsoft.com/office/powerpoint/2010/main" val="40805019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337114"/>
            <a:ext cx="8737186" cy="5492267"/>
          </a:xfrm>
        </p:spPr>
        <p:txBody>
          <a:bodyPr/>
          <a:lstStyle/>
          <a:p>
            <a:r>
              <a:rPr lang="en-US" sz="3264" dirty="0"/>
              <a:t>Pod is the basic building block in kubernetes</a:t>
            </a:r>
          </a:p>
          <a:p>
            <a:r>
              <a:rPr lang="en-US" sz="3264" dirty="0"/>
              <a:t>Pods are how containers are delivered</a:t>
            </a:r>
          </a:p>
          <a:p>
            <a:r>
              <a:rPr lang="en-US" sz="3264" dirty="0"/>
              <a:t>Can be multiple containers (</a:t>
            </a:r>
            <a:r>
              <a:rPr lang="en-US" sz="3264" dirty="0" err="1"/>
              <a:t>eg</a:t>
            </a:r>
            <a:r>
              <a:rPr lang="en-US" sz="3264" dirty="0"/>
              <a:t> - side car)</a:t>
            </a:r>
          </a:p>
          <a:p>
            <a:r>
              <a:rPr lang="en-US" sz="3264" dirty="0"/>
              <a:t>Encapsulates container(s), storage, network IP, and options on how to run</a:t>
            </a:r>
          </a:p>
          <a:p>
            <a:r>
              <a:rPr lang="en-US" sz="3264" dirty="0"/>
              <a:t>Use Deployment resources to deploy</a:t>
            </a:r>
          </a:p>
          <a:p>
            <a:pPr lvl="1"/>
            <a:r>
              <a:rPr lang="en-US" sz="2464" dirty="0" err="1"/>
              <a:t>ReplicaSet</a:t>
            </a:r>
            <a:endParaRPr lang="en-US" sz="2464" dirty="0"/>
          </a:p>
          <a:p>
            <a:pPr lvl="1"/>
            <a:r>
              <a:rPr lang="en-US" sz="2464" dirty="0" err="1"/>
              <a:t>StatefulSet</a:t>
            </a:r>
            <a:endParaRPr lang="en-US" sz="2464" dirty="0"/>
          </a:p>
          <a:p>
            <a:pPr lvl="1"/>
            <a:r>
              <a:rPr lang="en-US" sz="2464" dirty="0" err="1"/>
              <a:t>DaemonSet</a:t>
            </a:r>
            <a:endParaRPr lang="en-US" sz="2464" dirty="0"/>
          </a:p>
          <a:p>
            <a:pPr lvl="1"/>
            <a:r>
              <a:rPr lang="en-US" sz="2464" dirty="0"/>
              <a:t>Job</a:t>
            </a:r>
          </a:p>
          <a:p>
            <a:pPr lvl="1"/>
            <a:r>
              <a:rPr lang="en-US" sz="2464" dirty="0" err="1"/>
              <a:t>InitContainer</a:t>
            </a:r>
            <a:endParaRPr lang="en-US" sz="2464" dirty="0"/>
          </a:p>
        </p:txBody>
      </p:sp>
      <p:sp>
        <p:nvSpPr>
          <p:cNvPr id="2" name="Title 1"/>
          <p:cNvSpPr>
            <a:spLocks noGrp="1"/>
          </p:cNvSpPr>
          <p:nvPr>
            <p:ph type="title"/>
          </p:nvPr>
        </p:nvSpPr>
        <p:spPr/>
        <p:txBody>
          <a:bodyPr/>
          <a:lstStyle/>
          <a:p>
            <a:r>
              <a:rPr lang="en-US" dirty="0"/>
              <a:t>What is a pod?</a:t>
            </a:r>
            <a:br>
              <a:rPr lang="en-US" dirty="0"/>
            </a:br>
            <a:endParaRPr lang="en-US" sz="3999" dirty="0">
              <a:gradFill>
                <a:gsLst>
                  <a:gs pos="21538">
                    <a:schemeClr val="tx1"/>
                  </a:gs>
                  <a:gs pos="33000">
                    <a:schemeClr val="tx1"/>
                  </a:gs>
                </a:gsLst>
                <a:lin ang="5400000" scaled="0"/>
              </a:gradFill>
            </a:endParaRPr>
          </a:p>
        </p:txBody>
      </p:sp>
      <p:pic>
        <p:nvPicPr>
          <p:cNvPr id="4" name="Picture 3"/>
          <p:cNvPicPr>
            <a:picLocks noChangeAspect="1"/>
          </p:cNvPicPr>
          <p:nvPr/>
        </p:nvPicPr>
        <p:blipFill>
          <a:blip r:embed="rId3"/>
          <a:stretch>
            <a:fillRect/>
          </a:stretch>
        </p:blipFill>
        <p:spPr>
          <a:xfrm>
            <a:off x="9722258" y="3843241"/>
            <a:ext cx="2441101" cy="2596917"/>
          </a:xfrm>
          <a:prstGeom prst="rect">
            <a:avLst/>
          </a:prstGeom>
        </p:spPr>
      </p:pic>
    </p:spTree>
    <p:extLst>
      <p:ext uri="{BB962C8B-B14F-4D97-AF65-F5344CB8AC3E}">
        <p14:creationId xmlns:p14="http://schemas.microsoft.com/office/powerpoint/2010/main" val="200209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4749035"/>
          </a:xfrm>
        </p:spPr>
        <p:txBody>
          <a:bodyPr/>
          <a:lstStyle/>
          <a:p>
            <a:r>
              <a:rPr lang="en-US" dirty="0"/>
              <a:t>Provides declarative updates for Pods and Replica Sets</a:t>
            </a:r>
          </a:p>
          <a:p>
            <a:r>
              <a:rPr lang="en-US" dirty="0"/>
              <a:t>Deployment describes ”desired state”</a:t>
            </a:r>
          </a:p>
          <a:p>
            <a:r>
              <a:rPr lang="en-US" dirty="0"/>
              <a:t>Can:</a:t>
            </a:r>
          </a:p>
          <a:p>
            <a:pPr lvl="1"/>
            <a:r>
              <a:rPr lang="en-US" dirty="0"/>
              <a:t>Create deployment to rollout </a:t>
            </a:r>
            <a:r>
              <a:rPr lang="en-US" dirty="0" err="1"/>
              <a:t>ReplicaSet</a:t>
            </a:r>
            <a:endParaRPr lang="en-US" dirty="0"/>
          </a:p>
          <a:p>
            <a:pPr lvl="1"/>
            <a:r>
              <a:rPr lang="en-US" dirty="0"/>
              <a:t>Declare new state for pods (</a:t>
            </a:r>
            <a:r>
              <a:rPr lang="en-US" dirty="0" err="1"/>
              <a:t>eg</a:t>
            </a:r>
            <a:r>
              <a:rPr lang="en-US" dirty="0"/>
              <a:t> </a:t>
            </a:r>
            <a:r>
              <a:rPr lang="mr-IN" dirty="0"/>
              <a:t>–</a:t>
            </a:r>
            <a:r>
              <a:rPr lang="en-US" dirty="0"/>
              <a:t> new </a:t>
            </a:r>
            <a:r>
              <a:rPr lang="en-US" dirty="0" err="1"/>
              <a:t>imageTag</a:t>
            </a:r>
            <a:r>
              <a:rPr lang="en-US" dirty="0"/>
              <a:t>)</a:t>
            </a:r>
          </a:p>
          <a:p>
            <a:pPr lvl="1"/>
            <a:r>
              <a:rPr lang="en-US" dirty="0"/>
              <a:t>Rollback to earlier state</a:t>
            </a:r>
          </a:p>
          <a:p>
            <a:pPr lvl="1"/>
            <a:r>
              <a:rPr lang="en-US" dirty="0"/>
              <a:t>Scale up/down</a:t>
            </a:r>
          </a:p>
          <a:p>
            <a:pPr lvl="1"/>
            <a:r>
              <a:rPr lang="en-US" dirty="0"/>
              <a:t>Check rollout history</a:t>
            </a:r>
          </a:p>
          <a:p>
            <a:pPr lvl="1"/>
            <a:r>
              <a:rPr lang="en-US" dirty="0"/>
              <a:t>Clean-up</a:t>
            </a:r>
          </a:p>
        </p:txBody>
      </p:sp>
      <p:sp>
        <p:nvSpPr>
          <p:cNvPr id="2" name="Title 1"/>
          <p:cNvSpPr>
            <a:spLocks noGrp="1"/>
          </p:cNvSpPr>
          <p:nvPr>
            <p:ph type="title"/>
          </p:nvPr>
        </p:nvSpPr>
        <p:spPr/>
        <p:txBody>
          <a:bodyPr/>
          <a:lstStyle/>
          <a:p>
            <a:r>
              <a:rPr lang="en-US" b="1" dirty="0"/>
              <a:t>Deployment</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52166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26866"/>
            <a:ext cx="11885514" cy="1296161"/>
          </a:xfrm>
        </p:spPr>
        <p:txBody>
          <a:bodyPr/>
          <a:lstStyle/>
          <a:p>
            <a:r>
              <a:rPr lang="en-US" dirty="0"/>
              <a:t>Defines a logical set of pods (your</a:t>
            </a:r>
            <a:r>
              <a:rPr lang="en-US" i="1" dirty="0"/>
              <a:t> </a:t>
            </a:r>
            <a:r>
              <a:rPr lang="en-US" i="1" dirty="0" err="1"/>
              <a:t>microservice</a:t>
            </a:r>
            <a:r>
              <a:rPr lang="en-US" i="1" dirty="0"/>
              <a:t>)</a:t>
            </a:r>
          </a:p>
          <a:p>
            <a:r>
              <a:rPr lang="en-US" dirty="0"/>
              <a:t>Essentially a virtual load balancer in front of pods</a:t>
            </a:r>
          </a:p>
        </p:txBody>
      </p:sp>
      <p:sp>
        <p:nvSpPr>
          <p:cNvPr id="2" name="Title 1"/>
          <p:cNvSpPr>
            <a:spLocks noGrp="1"/>
          </p:cNvSpPr>
          <p:nvPr>
            <p:ph type="title"/>
          </p:nvPr>
        </p:nvSpPr>
        <p:spPr/>
        <p:txBody>
          <a:bodyPr/>
          <a:lstStyle/>
          <a:p>
            <a:r>
              <a:rPr lang="en-US" dirty="0"/>
              <a:t>Kubernetes Services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29529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964169"/>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Pod</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redis-django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web</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key-value-store</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redis</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6379</a:t>
            </a:r>
          </a:p>
          <a:p>
            <a:pPr marL="0" indent="0" defTabSz="914224">
              <a:lnSpc>
                <a:spcPct val="100000"/>
              </a:lnSpc>
              <a:spcBef>
                <a:spcPts val="0"/>
              </a:spcBef>
              <a:buSzTx/>
              <a:buNone/>
            </a:pPr>
            <a:r>
              <a:rPr lang="en-US" sz="2000" dirty="0">
                <a:latin typeface="Consolas" charset="0"/>
                <a:ea typeface="Consolas" charset="0"/>
                <a:cs typeface="Consolas" charset="0"/>
              </a:rPr>
              <a:t>    - name: frontend</a:t>
            </a:r>
          </a:p>
          <a:p>
            <a:pPr marL="0" indent="0" defTabSz="914224">
              <a:lnSpc>
                <a:spcPct val="100000"/>
              </a:lnSpc>
              <a:spcBef>
                <a:spcPts val="0"/>
              </a:spcBef>
              <a:buSzTx/>
              <a:buNone/>
            </a:pPr>
            <a:r>
              <a:rPr lang="en-US" sz="2000" dirty="0">
                <a:latin typeface="Consolas" charset="0"/>
                <a:ea typeface="Consolas" charset="0"/>
                <a:cs typeface="Consolas" charset="0"/>
              </a:rPr>
              <a:t>      image: </a:t>
            </a:r>
            <a:r>
              <a:rPr lang="en-US" sz="2000" dirty="0" err="1">
                <a:latin typeface="Consolas" charset="0"/>
                <a:ea typeface="Consolas" charset="0"/>
                <a:cs typeface="Consolas" charset="0"/>
              </a:rPr>
              <a:t>django</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8000</a:t>
            </a:r>
          </a:p>
          <a:p>
            <a:pPr marL="0" indent="0" defTabSz="914224">
              <a:lnSpc>
                <a:spcPct val="100000"/>
              </a:lnSpc>
              <a:spcBef>
                <a:spcPts val="0"/>
              </a:spcBef>
              <a:buSzTx/>
              <a:buNone/>
            </a:pPr>
            <a:endParaRPr lang="en-US" sz="2400" dirty="0">
              <a:latin typeface="Consolas" charset="0"/>
              <a:ea typeface="Consolas" charset="0"/>
              <a:cs typeface="Consolas" charset="0"/>
            </a:endParaRPr>
          </a:p>
          <a:p>
            <a:pPr marL="0" indent="0" defTabSz="914224">
              <a:lnSpc>
                <a:spcPct val="100000"/>
              </a:lnSpc>
              <a:spcBef>
                <a:spcPts val="0"/>
              </a:spcBef>
              <a:buSzTx/>
              <a:buNone/>
              <a:defRPr/>
            </a:pPr>
            <a:endParaRPr lang="en-US" sz="2400" dirty="0">
              <a:latin typeface="Consolas" charset="0"/>
              <a:ea typeface="Consolas" charset="0"/>
              <a:cs typeface="Consolas" charset="0"/>
            </a:endParaRP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Pod</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61965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 with pods</a:t>
            </a:r>
          </a:p>
        </p:txBody>
      </p:sp>
      <p:sp>
        <p:nvSpPr>
          <p:cNvPr id="5" name="Text Placeholder 4"/>
          <p:cNvSpPr>
            <a:spLocks noGrp="1"/>
          </p:cNvSpPr>
          <p:nvPr>
            <p:ph type="body" sz="quarter" idx="10"/>
          </p:nvPr>
        </p:nvSpPr>
        <p:spPr>
          <a:xfrm>
            <a:off x="275482" y="1221480"/>
            <a:ext cx="11885513" cy="4555199"/>
          </a:xfrm>
        </p:spPr>
        <p:txBody>
          <a:bodyPr/>
          <a:lstStyle/>
          <a:p>
            <a:r>
              <a:rPr lang="en-US" dirty="0"/>
              <a:t>$ </a:t>
            </a:r>
            <a:r>
              <a:rPr lang="en-US" dirty="0" err="1"/>
              <a:t>kubectl</a:t>
            </a:r>
            <a:r>
              <a:rPr lang="en-US" dirty="0"/>
              <a:t> get </a:t>
            </a:r>
            <a:r>
              <a:rPr lang="en-US" dirty="0" err="1"/>
              <a:t>po</a:t>
            </a:r>
            <a:r>
              <a:rPr lang="en-US" dirty="0"/>
              <a:t> --all-namespaces</a:t>
            </a:r>
          </a:p>
          <a:p>
            <a:r>
              <a:rPr lang="en-US" dirty="0"/>
              <a:t>$ </a:t>
            </a:r>
            <a:r>
              <a:rPr lang="en-US" dirty="0" err="1"/>
              <a:t>kubectl</a:t>
            </a:r>
            <a:r>
              <a:rPr lang="en-US" dirty="0"/>
              <a:t> describe </a:t>
            </a:r>
            <a:r>
              <a:rPr lang="en-US" dirty="0" err="1"/>
              <a:t>po</a:t>
            </a:r>
            <a:r>
              <a:rPr lang="en-US" dirty="0"/>
              <a:t>/my-pod</a:t>
            </a:r>
          </a:p>
          <a:p>
            <a:r>
              <a:rPr lang="en-US" dirty="0"/>
              <a:t>$ </a:t>
            </a:r>
            <a:r>
              <a:rPr lang="en-US" dirty="0" err="1"/>
              <a:t>kubectl</a:t>
            </a:r>
            <a:r>
              <a:rPr lang="en-US" dirty="0"/>
              <a:t> logs my-pod</a:t>
            </a:r>
          </a:p>
          <a:p>
            <a:endParaRPr lang="en-US" dirty="0"/>
          </a:p>
          <a:p>
            <a:r>
              <a:rPr lang="en-US" dirty="0"/>
              <a:t># Run bash in container</a:t>
            </a:r>
          </a:p>
          <a:p>
            <a:r>
              <a:rPr lang="en-US" dirty="0"/>
              <a:t>$ </a:t>
            </a:r>
            <a:r>
              <a:rPr lang="en-US" dirty="0" err="1"/>
              <a:t>kubectl</a:t>
            </a:r>
            <a:r>
              <a:rPr lang="en-US" dirty="0"/>
              <a:t> exec -it my-pod bash</a:t>
            </a:r>
          </a:p>
          <a:p>
            <a:endParaRPr lang="en-US" dirty="0"/>
          </a:p>
          <a:p>
            <a:r>
              <a:rPr lang="en-US" dirty="0"/>
              <a:t> </a:t>
            </a:r>
          </a:p>
        </p:txBody>
      </p:sp>
    </p:spTree>
    <p:extLst>
      <p:ext uri="{BB962C8B-B14F-4D97-AF65-F5344CB8AC3E}">
        <p14:creationId xmlns:p14="http://schemas.microsoft.com/office/powerpoint/2010/main" val="44334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5210800"/>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apps/v1beta1</a:t>
            </a:r>
          </a:p>
          <a:p>
            <a:pPr marL="0" indent="0" defTabSz="914224">
              <a:lnSpc>
                <a:spcPct val="100000"/>
              </a:lnSpc>
              <a:spcBef>
                <a:spcPts val="0"/>
              </a:spcBef>
              <a:buSzTx/>
              <a:buNone/>
            </a:pPr>
            <a:r>
              <a:rPr lang="en-US" sz="2000" dirty="0">
                <a:latin typeface="Consolas" charset="0"/>
                <a:ea typeface="Consolas" charset="0"/>
                <a:cs typeface="Consolas" charset="0"/>
              </a:rPr>
              <a:t>kind: Deployment</a:t>
            </a:r>
          </a:p>
          <a:p>
            <a:pPr marL="0" indent="0" defTabSz="914224">
              <a:lnSpc>
                <a:spcPct val="100000"/>
              </a:lnSpc>
              <a:spcBef>
                <a:spcPts val="0"/>
              </a:spcBef>
              <a:buSzTx/>
              <a:buNone/>
            </a:pPr>
            <a:r>
              <a:rPr lang="en-US" sz="2000" dirty="0">
                <a:latin typeface="Consolas" charset="0"/>
                <a:ea typeface="Consolas" charset="0"/>
                <a:cs typeface="Consolas" charset="0"/>
              </a:rPr>
              <a:t>metadata:</a:t>
            </a:r>
          </a:p>
          <a:p>
            <a:pPr marL="0" indent="0" defTabSz="914224">
              <a:lnSpc>
                <a:spcPct val="100000"/>
              </a:lnSpc>
              <a:spcBef>
                <a:spcPts val="0"/>
              </a:spcBef>
              <a:buSzTx/>
              <a:buNone/>
            </a:pPr>
            <a:r>
              <a:rPr lang="en-US" sz="2000" dirty="0">
                <a:latin typeface="Consolas" charset="0"/>
                <a:ea typeface="Consolas" charset="0"/>
                <a:cs typeface="Consolas" charset="0"/>
              </a:rPr>
              <a:t>  name: </a:t>
            </a:r>
            <a:r>
              <a:rPr lang="en-US" sz="2000" dirty="0" err="1">
                <a:latin typeface="Consolas" charset="0"/>
                <a:ea typeface="Consolas" charset="0"/>
                <a:cs typeface="Consolas" charset="0"/>
              </a:rPr>
              <a:t>smackweb</a:t>
            </a:r>
            <a:r>
              <a:rPr lang="en-US" sz="2000" dirty="0">
                <a:latin typeface="Consolas" charset="0"/>
                <a:ea typeface="Consolas" charset="0"/>
                <a:cs typeface="Consolas" charset="0"/>
              </a:rPr>
              <a:t>-deploy  </a:t>
            </a:r>
          </a:p>
          <a:p>
            <a:pPr marL="0" indent="0" defTabSz="914224">
              <a:lnSpc>
                <a:spcPct val="100000"/>
              </a:lnSpc>
              <a:spcBef>
                <a:spcPts val="0"/>
              </a:spcBef>
              <a:buSzTx/>
              <a:buNone/>
            </a:pPr>
            <a:r>
              <a:rPr lang="en-US" sz="2000" dirty="0">
                <a:latin typeface="Consolas" charset="0"/>
                <a:ea typeface="Consolas" charset="0"/>
                <a:cs typeface="Consolas" charset="0"/>
              </a:rPr>
              <a:t>spec:</a:t>
            </a:r>
          </a:p>
          <a:p>
            <a:pPr marL="0" indent="0" defTabSz="914224">
              <a:lnSpc>
                <a:spcPct val="100000"/>
              </a:lnSpc>
              <a:spcBef>
                <a:spcPts val="0"/>
              </a:spcBef>
              <a:buSzTx/>
              <a:buNone/>
            </a:pPr>
            <a:r>
              <a:rPr lang="en-US" sz="2000" dirty="0">
                <a:latin typeface="Consolas" charset="0"/>
                <a:ea typeface="Consolas" charset="0"/>
                <a:cs typeface="Consolas" charset="0"/>
              </a:rPr>
              <a:t>  replicas: 5</a:t>
            </a:r>
          </a:p>
          <a:p>
            <a:pPr marL="0" indent="0" defTabSz="914224">
              <a:lnSpc>
                <a:spcPct val="100000"/>
              </a:lnSpc>
              <a:spcBef>
                <a:spcPts val="0"/>
              </a:spcBef>
              <a:buSzTx/>
              <a:buNone/>
            </a:pPr>
            <a:r>
              <a:rPr lang="en-US" sz="2000" dirty="0">
                <a:latin typeface="Consolas" charset="0"/>
                <a:ea typeface="Consolas" charset="0"/>
                <a:cs typeface="Consolas" charset="0"/>
              </a:rPr>
              <a:t>  template:</a:t>
            </a:r>
          </a:p>
          <a:p>
            <a:pPr marL="0" indent="0" defTabSz="914224">
              <a:lnSpc>
                <a:spcPct val="100000"/>
              </a:lnSpc>
              <a:spcBef>
                <a:spcPts val="0"/>
              </a:spcBef>
              <a:buSzTx/>
              <a:buNone/>
            </a:pPr>
            <a:r>
              <a:rPr lang="en-US" sz="2000" dirty="0">
                <a:latin typeface="Consolas" charset="0"/>
                <a:ea typeface="Consolas" charset="0"/>
                <a:cs typeface="Consolas" charset="0"/>
              </a:rPr>
              <a:t>    metadata:</a:t>
            </a:r>
          </a:p>
          <a:p>
            <a:pPr marL="0" indent="0" defTabSz="914224">
              <a:lnSpc>
                <a:spcPct val="100000"/>
              </a:lnSpc>
              <a:spcBef>
                <a:spcPts val="0"/>
              </a:spcBef>
              <a:buSzTx/>
              <a:buNone/>
            </a:pPr>
            <a:r>
              <a:rPr lang="en-US" sz="2000" dirty="0">
                <a:latin typeface="Consolas" charset="0"/>
                <a:ea typeface="Consolas" charset="0"/>
                <a:cs typeface="Consolas" charset="0"/>
              </a:rPr>
              <a:t>      labels:</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spec:</a:t>
            </a:r>
          </a:p>
          <a:p>
            <a:pPr marL="0" indent="0" defTabSz="914224">
              <a:lnSpc>
                <a:spcPct val="100000"/>
              </a:lnSpc>
              <a:spcBef>
                <a:spcPts val="0"/>
              </a:spcBef>
              <a:buSzTx/>
              <a:buNone/>
            </a:pPr>
            <a:r>
              <a:rPr lang="en-US" sz="2000" dirty="0">
                <a:latin typeface="Consolas" charset="0"/>
                <a:ea typeface="Consolas" charset="0"/>
                <a:cs typeface="Consolas" charset="0"/>
              </a:rPr>
              <a:t>      containers:</a:t>
            </a:r>
          </a:p>
          <a:p>
            <a:pPr marL="0" indent="0" defTabSz="914224">
              <a:lnSpc>
                <a:spcPct val="100000"/>
              </a:lnSpc>
              <a:spcBef>
                <a:spcPts val="0"/>
              </a:spcBef>
              <a:buSzTx/>
              <a:buNone/>
            </a:pPr>
            <a:r>
              <a:rPr lang="en-US" sz="2000" dirty="0">
                <a:latin typeface="Consolas" charset="0"/>
                <a:ea typeface="Consolas" charset="0"/>
                <a:cs typeface="Consolas" charset="0"/>
              </a:rPr>
              <a:t>      - name: </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image: chzbrgr71/</a:t>
            </a:r>
            <a:r>
              <a:rPr lang="en-US" sz="2000" dirty="0" err="1">
                <a:latin typeface="Consolas" charset="0"/>
                <a:ea typeface="Consolas" charset="0"/>
                <a:cs typeface="Consolas" charset="0"/>
              </a:rPr>
              <a:t>smackweb</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a:t>
            </a:r>
            <a:r>
              <a:rPr lang="en-US" sz="2000" dirty="0" err="1">
                <a:latin typeface="Consolas" charset="0"/>
                <a:ea typeface="Consolas" charset="0"/>
                <a:cs typeface="Consolas" charset="0"/>
              </a:rPr>
              <a:t>containerPort</a:t>
            </a:r>
            <a:r>
              <a:rPr lang="en-US" sz="2000" dirty="0">
                <a:latin typeface="Consolas" charset="0"/>
                <a:ea typeface="Consolas" charset="0"/>
                <a:cs typeface="Consolas" charset="0"/>
              </a:rPr>
              <a:t>: 8080</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Deployment</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3030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By End of Day</a:t>
            </a:r>
            <a:endParaRPr lang="en-US" dirty="0"/>
          </a:p>
        </p:txBody>
      </p:sp>
      <p:sp>
        <p:nvSpPr>
          <p:cNvPr id="3" name="Text Placeholder 2"/>
          <p:cNvSpPr>
            <a:spLocks noGrp="1"/>
          </p:cNvSpPr>
          <p:nvPr>
            <p:ph type="body" sz="quarter" idx="10"/>
          </p:nvPr>
        </p:nvSpPr>
        <p:spPr>
          <a:xfrm>
            <a:off x="274702" y="1211287"/>
            <a:ext cx="11888787" cy="5115246"/>
          </a:xfrm>
        </p:spPr>
        <p:txBody>
          <a:bodyPr/>
          <a:lstStyle/>
          <a:p>
            <a:r>
              <a:rPr lang="en-US" dirty="0" smtClean="0"/>
              <a:t>You have hands-on exposure deploying a micro-service based application to K8S</a:t>
            </a:r>
          </a:p>
          <a:p>
            <a:r>
              <a:rPr lang="en-US" dirty="0" smtClean="0"/>
              <a:t>You have a base understanding of K8S architecture</a:t>
            </a:r>
          </a:p>
          <a:p>
            <a:r>
              <a:rPr lang="en-US" dirty="0" smtClean="0"/>
              <a:t>You have a base understanding of core K8S concepts and resources</a:t>
            </a:r>
          </a:p>
          <a:p>
            <a:r>
              <a:rPr lang="en-US" dirty="0" smtClean="0"/>
              <a:t>You have a base understanding of K8S tooling</a:t>
            </a:r>
          </a:p>
          <a:p>
            <a:r>
              <a:rPr lang="en-US" dirty="0" smtClean="0"/>
              <a:t>You are excited about K8S and how it can change how you build enterprise solutions using open-source technologies on Azure!!</a:t>
            </a:r>
            <a:endParaRPr lang="en-US" dirty="0"/>
          </a:p>
        </p:txBody>
      </p:sp>
    </p:spTree>
    <p:extLst>
      <p:ext uri="{BB962C8B-B14F-4D97-AF65-F5344CB8AC3E}">
        <p14:creationId xmlns:p14="http://schemas.microsoft.com/office/powerpoint/2010/main" val="167940212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439598"/>
            <a:ext cx="11885514" cy="3953747"/>
          </a:xfrm>
        </p:spPr>
        <p:txBody>
          <a:bodyPr/>
          <a:lstStyle/>
          <a:p>
            <a:r>
              <a:rPr lang="en-US" sz="2856" b="1" dirty="0" err="1"/>
              <a:t>ClusterIP</a:t>
            </a:r>
            <a:r>
              <a:rPr lang="en-US" sz="2856" dirty="0"/>
              <a:t>: </a:t>
            </a:r>
          </a:p>
          <a:p>
            <a:pPr lvl="1"/>
            <a:r>
              <a:rPr lang="en-US" sz="2856" dirty="0">
                <a:latin typeface="+mj-lt"/>
              </a:rPr>
              <a:t>Exposes the service on a cluster-internal IP. Choosing this value makes the service only reachable from within the cluster</a:t>
            </a:r>
          </a:p>
          <a:p>
            <a:r>
              <a:rPr lang="en-US" sz="2856" b="1" dirty="0" err="1"/>
              <a:t>NodePort</a:t>
            </a:r>
            <a:r>
              <a:rPr lang="en-US" sz="2856" dirty="0"/>
              <a:t>: </a:t>
            </a:r>
          </a:p>
          <a:p>
            <a:pPr lvl="1"/>
            <a:r>
              <a:rPr lang="en-US" sz="2856" dirty="0">
                <a:latin typeface="+mj-lt"/>
              </a:rPr>
              <a:t>Exposes the service on each Node’s IP at a static port (the </a:t>
            </a:r>
            <a:r>
              <a:rPr lang="en-US" sz="2856" dirty="0" err="1">
                <a:latin typeface="+mj-lt"/>
              </a:rPr>
              <a:t>NodePort</a:t>
            </a:r>
            <a:r>
              <a:rPr lang="en-US" sz="2856" dirty="0">
                <a:latin typeface="+mj-lt"/>
              </a:rPr>
              <a:t>) </a:t>
            </a:r>
          </a:p>
          <a:p>
            <a:pPr lvl="1"/>
            <a:r>
              <a:rPr lang="en-US" sz="2856" dirty="0">
                <a:latin typeface="+mj-lt"/>
              </a:rPr>
              <a:t>Connect from outside the cluster by requesting &lt;</a:t>
            </a:r>
            <a:r>
              <a:rPr lang="en-US" sz="2856" dirty="0" err="1">
                <a:latin typeface="+mj-lt"/>
              </a:rPr>
              <a:t>NodeIP</a:t>
            </a:r>
            <a:r>
              <a:rPr lang="en-US" sz="2856" dirty="0">
                <a:latin typeface="+mj-lt"/>
              </a:rPr>
              <a:t>&gt;:&lt;</a:t>
            </a:r>
            <a:r>
              <a:rPr lang="en-US" sz="2856" dirty="0" err="1">
                <a:latin typeface="+mj-lt"/>
              </a:rPr>
              <a:t>NodePort</a:t>
            </a:r>
            <a:r>
              <a:rPr lang="en-US" sz="2856" dirty="0">
                <a:latin typeface="+mj-lt"/>
              </a:rPr>
              <a:t>&gt;</a:t>
            </a:r>
          </a:p>
          <a:p>
            <a:r>
              <a:rPr lang="en-US" sz="2856" b="1" dirty="0" err="1"/>
              <a:t>LoadBalancer</a:t>
            </a:r>
            <a:r>
              <a:rPr lang="en-US" sz="2856" dirty="0"/>
              <a:t>: </a:t>
            </a:r>
          </a:p>
          <a:p>
            <a:pPr lvl="1"/>
            <a:r>
              <a:rPr lang="en-US" sz="2856" dirty="0">
                <a:latin typeface="+mj-lt"/>
              </a:rPr>
              <a:t>Exposes the service externally using a cloud provider’s load balancer</a:t>
            </a:r>
          </a:p>
        </p:txBody>
      </p:sp>
      <p:sp>
        <p:nvSpPr>
          <p:cNvPr id="2" name="Title 1"/>
          <p:cNvSpPr>
            <a:spLocks noGrp="1"/>
          </p:cNvSpPr>
          <p:nvPr>
            <p:ph type="title"/>
          </p:nvPr>
        </p:nvSpPr>
        <p:spPr/>
        <p:txBody>
          <a:bodyPr/>
          <a:lstStyle/>
          <a:p>
            <a:r>
              <a:rPr lang="en-US" dirty="0"/>
              <a:t>Service Types</a:t>
            </a:r>
            <a:endParaRPr lang="en-US" sz="39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9564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3930" y="1213174"/>
            <a:ext cx="11885514" cy="3955186"/>
          </a:xfrm>
        </p:spPr>
        <p:txBody>
          <a:bodyPr/>
          <a:lstStyle/>
          <a:p>
            <a:pPr marL="0" indent="0" defTabSz="914224">
              <a:lnSpc>
                <a:spcPct val="100000"/>
              </a:lnSpc>
              <a:spcBef>
                <a:spcPts val="0"/>
              </a:spcBef>
              <a:buSzTx/>
              <a:buNone/>
            </a:pPr>
            <a:r>
              <a:rPr lang="en-US" sz="2000" dirty="0" err="1">
                <a:latin typeface="Consolas" charset="0"/>
                <a:ea typeface="Consolas" charset="0"/>
                <a:cs typeface="Consolas" charset="0"/>
              </a:rPr>
              <a:t>apiVersion</a:t>
            </a:r>
            <a:r>
              <a:rPr lang="en-US" sz="2000" dirty="0">
                <a:latin typeface="Consolas" charset="0"/>
                <a:ea typeface="Consolas" charset="0"/>
                <a:cs typeface="Consolas" charset="0"/>
              </a:rPr>
              <a:t>: v1</a:t>
            </a:r>
          </a:p>
          <a:p>
            <a:pPr marL="0" indent="0" defTabSz="914224">
              <a:lnSpc>
                <a:spcPct val="100000"/>
              </a:lnSpc>
              <a:spcBef>
                <a:spcPts val="0"/>
              </a:spcBef>
              <a:buSzTx/>
              <a:buNone/>
            </a:pPr>
            <a:r>
              <a:rPr lang="en-US" sz="2000" dirty="0">
                <a:latin typeface="Consolas" charset="0"/>
                <a:ea typeface="Consolas" charset="0"/>
                <a:cs typeface="Consolas" charset="0"/>
              </a:rPr>
              <a:t>kind: Service</a:t>
            </a:r>
          </a:p>
          <a:p>
            <a:pPr marL="0" indent="0" defTabSz="914224">
              <a:lnSpc>
                <a:spcPct val="100000"/>
              </a:lnSpc>
              <a:spcBef>
                <a:spcPts val="0"/>
              </a:spcBef>
              <a:buSzTx/>
              <a:buNone/>
            </a:pPr>
            <a:r>
              <a:rPr lang="en-US" sz="2000" dirty="0">
                <a:latin typeface="Consolas" charset="0"/>
                <a:ea typeface="Consolas" charset="0"/>
                <a:cs typeface="Consolas" charset="0"/>
              </a:rPr>
              <a:t>metadata:  </a:t>
            </a:r>
          </a:p>
          <a:p>
            <a:pPr marL="0" indent="0" defTabSz="914224">
              <a:lnSpc>
                <a:spcPct val="100000"/>
              </a:lnSpc>
              <a:spcBef>
                <a:spcPts val="0"/>
              </a:spcBef>
              <a:buSzTx/>
              <a:buNone/>
            </a:pPr>
            <a:r>
              <a:rPr lang="en-US" sz="2000" dirty="0">
                <a:latin typeface="Consolas" charset="0"/>
                <a:ea typeface="Consolas" charset="0"/>
                <a:cs typeface="Consolas" charset="0"/>
              </a:rPr>
              <a:t>  name: my-service</a:t>
            </a:r>
          </a:p>
          <a:p>
            <a:pPr marL="0" indent="0" defTabSz="914224">
              <a:lnSpc>
                <a:spcPct val="100000"/>
              </a:lnSpc>
              <a:spcBef>
                <a:spcPts val="0"/>
              </a:spcBef>
              <a:buSzTx/>
              <a:buNone/>
            </a:pPr>
            <a:r>
              <a:rPr lang="en-US" sz="2000" dirty="0">
                <a:latin typeface="Consolas" charset="0"/>
                <a:ea typeface="Consolas" charset="0"/>
                <a:cs typeface="Consolas" charset="0"/>
              </a:rPr>
              <a:t>spec:  </a:t>
            </a:r>
          </a:p>
          <a:p>
            <a:pPr marL="0" indent="0" defTabSz="914224">
              <a:lnSpc>
                <a:spcPct val="100000"/>
              </a:lnSpc>
              <a:spcBef>
                <a:spcPts val="0"/>
              </a:spcBef>
              <a:buSzTx/>
              <a:buNone/>
            </a:pPr>
            <a:r>
              <a:rPr lang="en-US" sz="2000" dirty="0">
                <a:latin typeface="Consolas" charset="0"/>
                <a:ea typeface="Consolas" charset="0"/>
                <a:cs typeface="Consolas" charset="0"/>
              </a:rPr>
              <a:t>  selector:    </a:t>
            </a:r>
          </a:p>
          <a:p>
            <a:pPr marL="0" indent="0" defTabSz="914224">
              <a:lnSpc>
                <a:spcPct val="100000"/>
              </a:lnSpc>
              <a:spcBef>
                <a:spcPts val="0"/>
              </a:spcBef>
              <a:buSzTx/>
              <a:buNone/>
            </a:pPr>
            <a:r>
              <a:rPr lang="en-US" sz="2000" dirty="0">
                <a:latin typeface="Consolas" charset="0"/>
                <a:ea typeface="Consolas" charset="0"/>
                <a:cs typeface="Consolas" charset="0"/>
              </a:rPr>
              <a:t>    app: </a:t>
            </a:r>
            <a:r>
              <a:rPr lang="en-US" sz="2000" dirty="0" err="1">
                <a:latin typeface="Consolas" charset="0"/>
                <a:ea typeface="Consolas" charset="0"/>
                <a:cs typeface="Consolas" charset="0"/>
              </a:rPr>
              <a:t>MyApp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type: </a:t>
            </a:r>
            <a:r>
              <a:rPr lang="en-US" sz="2000" dirty="0" err="1">
                <a:latin typeface="Consolas" charset="0"/>
                <a:ea typeface="Consolas" charset="0"/>
                <a:cs typeface="Consolas" charset="0"/>
              </a:rPr>
              <a:t>ClusterIP</a:t>
            </a:r>
            <a:endParaRPr lang="en-US" sz="2000" dirty="0">
              <a:latin typeface="Consolas" charset="0"/>
              <a:ea typeface="Consolas" charset="0"/>
              <a:cs typeface="Consolas" charset="0"/>
            </a:endParaRPr>
          </a:p>
          <a:p>
            <a:pPr marL="0" indent="0" defTabSz="914224">
              <a:lnSpc>
                <a:spcPct val="100000"/>
              </a:lnSpc>
              <a:spcBef>
                <a:spcPts val="0"/>
              </a:spcBef>
              <a:buSzTx/>
              <a:buNone/>
            </a:pPr>
            <a:r>
              <a:rPr lang="en-US" sz="2000" dirty="0">
                <a:latin typeface="Consolas" charset="0"/>
                <a:ea typeface="Consolas" charset="0"/>
                <a:cs typeface="Consolas" charset="0"/>
              </a:rPr>
              <a:t>  ports:</a:t>
            </a:r>
          </a:p>
          <a:p>
            <a:pPr marL="0" indent="0" defTabSz="914224">
              <a:lnSpc>
                <a:spcPct val="100000"/>
              </a:lnSpc>
              <a:spcBef>
                <a:spcPts val="0"/>
              </a:spcBef>
              <a:buSzTx/>
              <a:buNone/>
            </a:pPr>
            <a:r>
              <a:rPr lang="en-US" sz="2000" dirty="0">
                <a:latin typeface="Consolas" charset="0"/>
                <a:ea typeface="Consolas" charset="0"/>
                <a:cs typeface="Consolas" charset="0"/>
              </a:rPr>
              <a:t>  - protocol: TCP    </a:t>
            </a:r>
          </a:p>
          <a:p>
            <a:pPr marL="0" indent="0" defTabSz="914224">
              <a:lnSpc>
                <a:spcPct val="100000"/>
              </a:lnSpc>
              <a:spcBef>
                <a:spcPts val="0"/>
              </a:spcBef>
              <a:buSzTx/>
              <a:buNone/>
            </a:pPr>
            <a:r>
              <a:rPr lang="en-US" sz="2000" dirty="0">
                <a:latin typeface="Consolas" charset="0"/>
                <a:ea typeface="Consolas" charset="0"/>
                <a:cs typeface="Consolas" charset="0"/>
              </a:rPr>
              <a:t>    port: 80    </a:t>
            </a:r>
          </a:p>
          <a:p>
            <a:pPr marL="0" indent="0" defTabSz="914224">
              <a:lnSpc>
                <a:spcPct val="100000"/>
              </a:lnSpc>
              <a:spcBef>
                <a:spcPts val="0"/>
              </a:spcBef>
              <a:buSzTx/>
              <a:buNone/>
            </a:pPr>
            <a:r>
              <a:rPr lang="en-US" sz="2000" dirty="0">
                <a:latin typeface="Consolas" charset="0"/>
                <a:ea typeface="Consolas" charset="0"/>
                <a:cs typeface="Consolas" charset="0"/>
              </a:rPr>
              <a:t>    </a:t>
            </a:r>
            <a:r>
              <a:rPr lang="en-US" sz="2000" dirty="0" err="1">
                <a:latin typeface="Consolas" charset="0"/>
                <a:ea typeface="Consolas" charset="0"/>
                <a:cs typeface="Consolas" charset="0"/>
              </a:rPr>
              <a:t>targetPort</a:t>
            </a:r>
            <a:r>
              <a:rPr lang="en-US" sz="2000" dirty="0">
                <a:latin typeface="Consolas" charset="0"/>
                <a:ea typeface="Consolas" charset="0"/>
                <a:cs typeface="Consolas" charset="0"/>
              </a:rPr>
              <a:t>: 9376</a:t>
            </a:r>
          </a:p>
        </p:txBody>
      </p:sp>
      <p:sp>
        <p:nvSpPr>
          <p:cNvPr id="2" name="Title 1"/>
          <p:cNvSpPr>
            <a:spLocks noGrp="1"/>
          </p:cNvSpPr>
          <p:nvPr>
            <p:ph type="title"/>
          </p:nvPr>
        </p:nvSpPr>
        <p:spPr/>
        <p:txBody>
          <a:bodyPr/>
          <a:lstStyle/>
          <a:p>
            <a:r>
              <a:rPr lang="en-US" b="1" dirty="0">
                <a:gradFill>
                  <a:gsLst>
                    <a:gs pos="21538">
                      <a:schemeClr val="tx1"/>
                    </a:gs>
                    <a:gs pos="33000">
                      <a:schemeClr val="tx1"/>
                    </a:gs>
                  </a:gsLst>
                  <a:lin ang="5400000" scaled="0"/>
                </a:gradFill>
              </a:rPr>
              <a:t>Kubernetes manifest: Service</a:t>
            </a:r>
            <a:r>
              <a:rPr lang="en-US" b="1" dirty="0"/>
              <a:t/>
            </a:r>
            <a:br>
              <a:rPr lang="en-US" b="1"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1744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243" y="1714484"/>
            <a:ext cx="3960431" cy="6994524"/>
          </a:xfrm>
          <a:prstGeom prst="rect">
            <a:avLst/>
          </a:prstGeom>
        </p:spPr>
      </p:pic>
    </p:spTree>
    <p:extLst>
      <p:ext uri="{BB962C8B-B14F-4D97-AF65-F5344CB8AC3E}">
        <p14:creationId xmlns:p14="http://schemas.microsoft.com/office/powerpoint/2010/main" val="94076529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56" y="565213"/>
            <a:ext cx="7362659" cy="6994525"/>
          </a:xfrm>
          <a:prstGeom prst="rect">
            <a:avLst/>
          </a:prstGeom>
        </p:spPr>
      </p:pic>
    </p:spTree>
    <p:extLst>
      <p:ext uri="{BB962C8B-B14F-4D97-AF65-F5344CB8AC3E}">
        <p14:creationId xmlns:p14="http://schemas.microsoft.com/office/powerpoint/2010/main" val="16677374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802" y="-1"/>
            <a:ext cx="8111617" cy="6994525"/>
          </a:xfrm>
          <a:prstGeom prst="rect">
            <a:avLst/>
          </a:prstGeom>
        </p:spPr>
      </p:pic>
    </p:spTree>
    <p:extLst>
      <p:ext uri="{BB962C8B-B14F-4D97-AF65-F5344CB8AC3E}">
        <p14:creationId xmlns:p14="http://schemas.microsoft.com/office/powerpoint/2010/main" val="7070136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52" y="-1"/>
            <a:ext cx="10878962" cy="6994525"/>
          </a:xfrm>
          <a:prstGeom prst="rect">
            <a:avLst/>
          </a:prstGeom>
        </p:spPr>
      </p:pic>
    </p:spTree>
    <p:extLst>
      <p:ext uri="{BB962C8B-B14F-4D97-AF65-F5344CB8AC3E}">
        <p14:creationId xmlns:p14="http://schemas.microsoft.com/office/powerpoint/2010/main" val="75074122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124135925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34" y="-1"/>
            <a:ext cx="12237245" cy="6994525"/>
          </a:xfrm>
          <a:prstGeom prst="rect">
            <a:avLst/>
          </a:prstGeom>
        </p:spPr>
      </p:pic>
    </p:spTree>
    <p:extLst>
      <p:ext uri="{BB962C8B-B14F-4D97-AF65-F5344CB8AC3E}">
        <p14:creationId xmlns:p14="http://schemas.microsoft.com/office/powerpoint/2010/main" val="72140179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20547644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027" y="-1"/>
            <a:ext cx="10485441" cy="6994525"/>
          </a:xfrm>
          <a:prstGeom prst="rect">
            <a:avLst/>
          </a:prstGeom>
        </p:spPr>
      </p:pic>
    </p:spTree>
    <p:extLst>
      <p:ext uri="{BB962C8B-B14F-4D97-AF65-F5344CB8AC3E}">
        <p14:creationId xmlns:p14="http://schemas.microsoft.com/office/powerpoint/2010/main" val="74146609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won’t cover</a:t>
            </a:r>
            <a:endParaRPr lang="en-US" dirty="0"/>
          </a:p>
        </p:txBody>
      </p:sp>
      <p:sp>
        <p:nvSpPr>
          <p:cNvPr id="3" name="Text Placeholder 2"/>
          <p:cNvSpPr>
            <a:spLocks noGrp="1"/>
          </p:cNvSpPr>
          <p:nvPr>
            <p:ph type="body" sz="quarter" idx="10"/>
          </p:nvPr>
        </p:nvSpPr>
        <p:spPr>
          <a:xfrm>
            <a:off x="274702" y="1211288"/>
            <a:ext cx="11888787" cy="6186309"/>
          </a:xfrm>
        </p:spPr>
        <p:txBody>
          <a:bodyPr/>
          <a:lstStyle/>
          <a:p>
            <a:r>
              <a:rPr lang="en-US" sz="2800" dirty="0" smtClean="0"/>
              <a:t>K8S is a large topic, we can’t cover everything in one day</a:t>
            </a:r>
          </a:p>
          <a:p>
            <a:r>
              <a:rPr lang="en-US" sz="2800" dirty="0" smtClean="0"/>
              <a:t>We won’t cover:</a:t>
            </a:r>
          </a:p>
          <a:p>
            <a:pPr lvl="1"/>
            <a:r>
              <a:rPr lang="en-US" sz="2400" dirty="0" smtClean="0"/>
              <a:t>How to secure your cluster (</a:t>
            </a:r>
            <a:r>
              <a:rPr lang="en-US" sz="2400" dirty="0" err="1" smtClean="0"/>
              <a:t>e.g</a:t>
            </a:r>
            <a:r>
              <a:rPr lang="en-US" sz="2400" dirty="0" smtClean="0"/>
              <a:t> </a:t>
            </a:r>
            <a:r>
              <a:rPr lang="en-US" sz="2400" dirty="0" err="1" smtClean="0"/>
              <a:t>PodSecurityPolicy</a:t>
            </a:r>
            <a:r>
              <a:rPr lang="en-US" sz="2400" dirty="0" smtClean="0"/>
              <a:t>, </a:t>
            </a:r>
            <a:r>
              <a:rPr lang="en-US" sz="2400" dirty="0" err="1" smtClean="0"/>
              <a:t>NetworkPolicy</a:t>
            </a:r>
            <a:r>
              <a:rPr lang="en-US" sz="2400" dirty="0" smtClean="0"/>
              <a:t>, </a:t>
            </a:r>
            <a:r>
              <a:rPr lang="en-US" sz="2400" dirty="0" err="1" smtClean="0"/>
              <a:t>etc</a:t>
            </a:r>
            <a:r>
              <a:rPr lang="en-US" sz="2400" dirty="0" smtClean="0"/>
              <a:t>)</a:t>
            </a:r>
            <a:endParaRPr lang="en-US" sz="2400" dirty="0" smtClean="0"/>
          </a:p>
          <a:p>
            <a:pPr lvl="1"/>
            <a:r>
              <a:rPr lang="en-US" sz="2400" dirty="0"/>
              <a:t>Best-practices for building lean, secure Docker images</a:t>
            </a:r>
          </a:p>
          <a:p>
            <a:pPr lvl="1"/>
            <a:r>
              <a:rPr lang="en-US" sz="2400" dirty="0"/>
              <a:t>Best-practices when building native K8S apps</a:t>
            </a:r>
          </a:p>
          <a:p>
            <a:pPr lvl="1"/>
            <a:r>
              <a:rPr lang="en-US" sz="2400" dirty="0" smtClean="0"/>
              <a:t>Different cluster provisioning options e.g. </a:t>
            </a:r>
            <a:r>
              <a:rPr lang="en-US" sz="2400" dirty="0" err="1" smtClean="0"/>
              <a:t>acs</a:t>
            </a:r>
            <a:r>
              <a:rPr lang="en-US" sz="2400" dirty="0" smtClean="0"/>
              <a:t>-engine, </a:t>
            </a:r>
            <a:r>
              <a:rPr lang="en-US" sz="2400" dirty="0" err="1" smtClean="0"/>
              <a:t>kubeadm</a:t>
            </a:r>
            <a:r>
              <a:rPr lang="en-US" sz="2400" dirty="0" smtClean="0"/>
              <a:t>, </a:t>
            </a:r>
            <a:r>
              <a:rPr lang="en-US" sz="2400" dirty="0" err="1" smtClean="0"/>
              <a:t>kubespray</a:t>
            </a:r>
            <a:endParaRPr lang="en-US" sz="2400" dirty="0" smtClean="0"/>
          </a:p>
          <a:p>
            <a:pPr lvl="1"/>
            <a:r>
              <a:rPr lang="en-US" sz="2400" dirty="0" smtClean="0"/>
              <a:t>CNI (Container Network Interface) and different options to meet K8S network requirements</a:t>
            </a:r>
          </a:p>
          <a:p>
            <a:pPr lvl="1"/>
            <a:r>
              <a:rPr lang="en-US" sz="2400" dirty="0" smtClean="0"/>
              <a:t>Advanced storage management scenarios (e.g. </a:t>
            </a:r>
            <a:r>
              <a:rPr lang="en-US" sz="2400" dirty="0" err="1" smtClean="0"/>
              <a:t>StorageClasses</a:t>
            </a:r>
            <a:r>
              <a:rPr lang="en-US" sz="2400" dirty="0"/>
              <a:t>)</a:t>
            </a:r>
            <a:endParaRPr lang="en-US" sz="2400" dirty="0" smtClean="0"/>
          </a:p>
          <a:p>
            <a:pPr lvl="1"/>
            <a:r>
              <a:rPr lang="en-US" sz="2400" dirty="0" smtClean="0"/>
              <a:t>Advanced scheduling scenarios (</a:t>
            </a:r>
            <a:r>
              <a:rPr lang="en-US" sz="2400" dirty="0" err="1" smtClean="0"/>
              <a:t>e.g</a:t>
            </a:r>
            <a:r>
              <a:rPr lang="en-US" sz="2400" dirty="0" smtClean="0"/>
              <a:t> taints/tolerations, affinity/anti-affinity)</a:t>
            </a:r>
          </a:p>
          <a:p>
            <a:pPr lvl="1"/>
            <a:r>
              <a:rPr lang="en-US" sz="2400" dirty="0" smtClean="0"/>
              <a:t>Auto-scaling cluster nodes on Azure</a:t>
            </a:r>
          </a:p>
          <a:p>
            <a:pPr lvl="1"/>
            <a:endParaRPr lang="en-US" dirty="0"/>
          </a:p>
          <a:p>
            <a:pPr marL="228600" lvl="1" indent="0">
              <a:buNone/>
            </a:pPr>
            <a:r>
              <a:rPr lang="en-US" sz="3600" i="1" dirty="0" smtClean="0"/>
              <a:t>We do have a 2-Day Kubernetes Bootcamp for that!!</a:t>
            </a:r>
          </a:p>
          <a:p>
            <a:pPr lvl="1"/>
            <a:endParaRPr lang="en-US" dirty="0"/>
          </a:p>
        </p:txBody>
      </p:sp>
    </p:spTree>
    <p:extLst>
      <p:ext uri="{BB962C8B-B14F-4D97-AF65-F5344CB8AC3E}">
        <p14:creationId xmlns:p14="http://schemas.microsoft.com/office/powerpoint/2010/main" val="144939708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459502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200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306369"/>
            <a:ext cx="11885514" cy="5151449"/>
          </a:xfrm>
        </p:spPr>
        <p:txBody>
          <a:bodyPr/>
          <a:lstStyle/>
          <a:p>
            <a:r>
              <a:rPr lang="en-US" dirty="0"/>
              <a:t>Not related CSS</a:t>
            </a:r>
            <a:r>
              <a:rPr lang="mr-IN" dirty="0"/>
              <a:t>…</a:t>
            </a:r>
            <a:r>
              <a:rPr lang="en-US" dirty="0"/>
              <a:t>I promise</a:t>
            </a:r>
          </a:p>
          <a:p>
            <a:r>
              <a:rPr lang="en-US" dirty="0"/>
              <a:t>Labels are key/value pairs for any API object in Kubernetes</a:t>
            </a:r>
          </a:p>
          <a:p>
            <a:r>
              <a:rPr lang="en-US" dirty="0"/>
              <a:t>”Label selectors” == queries against labels to match objects</a:t>
            </a:r>
          </a:p>
          <a:p>
            <a:r>
              <a:rPr lang="en-US" dirty="0"/>
              <a:t>Use cases:</a:t>
            </a:r>
          </a:p>
          <a:p>
            <a:pPr lvl="1"/>
            <a:r>
              <a:rPr lang="en-US" dirty="0"/>
              <a:t>Associating pods to a service</a:t>
            </a:r>
          </a:p>
          <a:p>
            <a:pPr lvl="1"/>
            <a:r>
              <a:rPr lang="en-US" dirty="0"/>
              <a:t>Pinning workloads to specific nodes </a:t>
            </a:r>
          </a:p>
          <a:p>
            <a:pPr lvl="1"/>
            <a:r>
              <a:rPr lang="en-US" dirty="0"/>
              <a:t>Selecting a subset of resources</a:t>
            </a:r>
          </a:p>
          <a:p>
            <a:endParaRPr lang="en-US" dirty="0"/>
          </a:p>
          <a:p>
            <a:endParaRPr lang="en-US" dirty="0"/>
          </a:p>
        </p:txBody>
      </p:sp>
      <p:sp>
        <p:nvSpPr>
          <p:cNvPr id="2" name="Title 1"/>
          <p:cNvSpPr>
            <a:spLocks noGrp="1"/>
          </p:cNvSpPr>
          <p:nvPr>
            <p:ph type="title"/>
          </p:nvPr>
        </p:nvSpPr>
        <p:spPr/>
        <p:txBody>
          <a:bodyPr/>
          <a:lstStyle/>
          <a:p>
            <a:r>
              <a:rPr lang="en-US" b="1" dirty="0"/>
              <a:t>Labels and Selectors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44758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tx2"/>
                </a:solidFill>
              </a:rPr>
              <a:t>Networking</a:t>
            </a:r>
          </a:p>
        </p:txBody>
      </p:sp>
    </p:spTree>
    <p:extLst>
      <p:ext uri="{BB962C8B-B14F-4D97-AF65-F5344CB8AC3E}">
        <p14:creationId xmlns:p14="http://schemas.microsoft.com/office/powerpoint/2010/main" val="159353075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 xmlns:a16="http://schemas.microsoft.com/office/drawing/2014/main" id="{473AC4BC-D584-4457-A528-81BF41C2937E}"/>
              </a:ext>
            </a:extLst>
          </p:cNvPr>
          <p:cNvPicPr>
            <a:picLocks noChangeAspect="1"/>
          </p:cNvPicPr>
          <p:nvPr/>
        </p:nvPicPr>
        <p:blipFill rotWithShape="1">
          <a:blip r:embed="rId3"/>
          <a:srcRect b="772"/>
          <a:stretch/>
        </p:blipFill>
        <p:spPr>
          <a:xfrm>
            <a:off x="3048451" y="1216347"/>
            <a:ext cx="5098829" cy="4957921"/>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4509" y="238669"/>
            <a:ext cx="11887100" cy="917444"/>
          </a:xfrm>
        </p:spPr>
        <p:txBody>
          <a:bodyPr/>
          <a:lstStyle/>
          <a:p>
            <a:r>
              <a:rPr lang="en-US" dirty="0"/>
              <a:t>Multi-Host Networking</a:t>
            </a:r>
          </a:p>
        </p:txBody>
      </p:sp>
      <p:sp>
        <p:nvSpPr>
          <p:cNvPr id="13" name="모서리가 둥근 직사각형 26"/>
          <p:cNvSpPr/>
          <p:nvPr/>
        </p:nvSpPr>
        <p:spPr bwMode="auto">
          <a:xfrm>
            <a:off x="1723075"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373" y="1668722"/>
            <a:ext cx="1748696" cy="1561567"/>
          </a:xfrm>
          <a:prstGeom prst="rect">
            <a:avLst/>
          </a:prstGeom>
        </p:spPr>
      </p:pic>
      <p:sp>
        <p:nvSpPr>
          <p:cNvPr id="14" name="Text Placeholder 1"/>
          <p:cNvSpPr txBox="1">
            <a:spLocks noChangeArrowheads="1"/>
          </p:cNvSpPr>
          <p:nvPr/>
        </p:nvSpPr>
        <p:spPr bwMode="auto">
          <a:xfrm>
            <a:off x="1951642"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94454"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56400"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947431"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1156"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94476" y="443707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94477" y="4849590"/>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47431"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51642"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47431"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51642"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117785"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083" y="1673161"/>
            <a:ext cx="1748696" cy="1561567"/>
          </a:xfrm>
          <a:prstGeom prst="rect">
            <a:avLst/>
          </a:prstGeom>
        </p:spPr>
      </p:pic>
      <p:sp>
        <p:nvSpPr>
          <p:cNvPr id="30" name="Text Placeholder 1"/>
          <p:cNvSpPr txBox="1">
            <a:spLocks noChangeArrowheads="1"/>
          </p:cNvSpPr>
          <p:nvPr/>
        </p:nvSpPr>
        <p:spPr bwMode="auto">
          <a:xfrm>
            <a:off x="7346353"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089165"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651110"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342141"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868"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689188" y="4367292"/>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689187" y="4854028"/>
            <a:ext cx="2046807"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342142"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346353"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342141"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346353"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209400" y="4476383"/>
            <a:ext cx="268499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6048059" y="4006014"/>
            <a:ext cx="940738" cy="940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89750" y="2278235"/>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48" y="1668722"/>
            <a:ext cx="1748696" cy="1561567"/>
          </a:xfrm>
          <a:prstGeom prst="rect">
            <a:avLst/>
          </a:prstGeom>
        </p:spPr>
      </p:pic>
      <p:sp>
        <p:nvSpPr>
          <p:cNvPr id="14" name="Text Placeholder 1"/>
          <p:cNvSpPr txBox="1">
            <a:spLocks noChangeArrowheads="1"/>
          </p:cNvSpPr>
          <p:nvPr/>
        </p:nvSpPr>
        <p:spPr bwMode="auto">
          <a:xfrm>
            <a:off x="1418319" y="317031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161129" y="227958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723075" y="3878209"/>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15" name="Text Placeholder 1"/>
          <p:cNvSpPr txBox="1">
            <a:spLocks noChangeArrowheads="1"/>
          </p:cNvSpPr>
          <p:nvPr/>
        </p:nvSpPr>
        <p:spPr bwMode="auto">
          <a:xfrm>
            <a:off x="1414107" y="3682751"/>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392267"/>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7832" y="4888705"/>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61151" y="443707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61152" y="4849590"/>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414107" y="545598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418318" y="5760747"/>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414107" y="4588600"/>
            <a:ext cx="613725" cy="1070502"/>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418318" y="5085036"/>
            <a:ext cx="609514" cy="878822"/>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437264" y="2282674"/>
            <a:ext cx="4266595" cy="396183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562" y="1673161"/>
            <a:ext cx="1748696" cy="1561567"/>
          </a:xfrm>
          <a:prstGeom prst="rect">
            <a:avLst/>
          </a:prstGeom>
        </p:spPr>
      </p:pic>
      <p:sp>
        <p:nvSpPr>
          <p:cNvPr id="30" name="Text Placeholder 1"/>
          <p:cNvSpPr txBox="1">
            <a:spLocks noChangeArrowheads="1"/>
          </p:cNvSpPr>
          <p:nvPr/>
        </p:nvSpPr>
        <p:spPr bwMode="auto">
          <a:xfrm>
            <a:off x="7665832" y="3174753"/>
            <a:ext cx="2538916"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408643" y="2284029"/>
            <a:ext cx="1126350"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970589" y="3882648"/>
            <a:ext cx="3545893" cy="1523783"/>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defTabSz="932597">
              <a:defRPr/>
            </a:pPr>
            <a:endParaRPr lang="ko-KR" altLang="en-US" sz="800" kern="0" dirty="0">
              <a:gradFill>
                <a:gsLst>
                  <a:gs pos="0">
                    <a:srgbClr val="FFFFFF"/>
                  </a:gs>
                  <a:gs pos="100000">
                    <a:srgbClr val="FFFFFF"/>
                  </a:gs>
                </a:gsLst>
                <a:lin ang="5400000" scaled="0"/>
              </a:gradFill>
              <a:latin typeface="Segoe UI"/>
            </a:endParaRPr>
          </a:p>
        </p:txBody>
      </p:sp>
      <p:sp>
        <p:nvSpPr>
          <p:cNvPr id="33" name="Text Placeholder 1"/>
          <p:cNvSpPr txBox="1">
            <a:spLocks noChangeArrowheads="1"/>
          </p:cNvSpPr>
          <p:nvPr/>
        </p:nvSpPr>
        <p:spPr bwMode="auto">
          <a:xfrm>
            <a:off x="7661620" y="3687190"/>
            <a:ext cx="332367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396705"/>
            <a:ext cx="733321" cy="392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347" y="4893144"/>
            <a:ext cx="733321" cy="3926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9008667" y="4367292"/>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9008666" y="4854028"/>
            <a:ext cx="2156345" cy="31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661620" y="5460429"/>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665832" y="5765185"/>
            <a:ext cx="1283302"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err="1">
                <a:solidFill>
                  <a:srgbClr val="505050"/>
                </a:solidFill>
                <a:latin typeface="Courier New" panose="02070309020205020404" pitchFamily="49" charset="0"/>
                <a:cs typeface="Courier New" panose="02070309020205020404" pitchFamily="49" charset="0"/>
              </a:rPr>
              <a:t>vethxxx</a:t>
            </a:r>
            <a:endParaRPr lang="en-US" altLang="ko-KR" sz="2000"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661620" y="4593037"/>
            <a:ext cx="613726" cy="1070503"/>
          </a:xfrm>
          <a:prstGeom prst="bentConnector3">
            <a:avLst>
              <a:gd name="adj1" fmla="val -37989"/>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665831" y="5089477"/>
            <a:ext cx="609515" cy="878821"/>
          </a:xfrm>
          <a:prstGeom prst="bentConnector3">
            <a:avLst>
              <a:gd name="adj1" fmla="val -3825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665104" y="1325001"/>
            <a:ext cx="1214321" cy="874816"/>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4966" y="3069254"/>
            <a:ext cx="2438054" cy="2438054"/>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287140" y="3966247"/>
            <a:ext cx="2381964" cy="40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24" eaLnBrk="0" fontAlgn="base" hangingPunct="0">
              <a:lnSpc>
                <a:spcPct val="100000"/>
              </a:lnSpc>
              <a:spcBef>
                <a:spcPct val="0"/>
              </a:spcBef>
              <a:spcAft>
                <a:spcPct val="0"/>
              </a:spcAft>
              <a:buClrTx/>
              <a:buSzTx/>
              <a:buNone/>
            </a:pPr>
            <a:r>
              <a:rPr lang="en-US" altLang="ko-KR" sz="2000"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637914" y="2149104"/>
            <a:ext cx="1170493" cy="531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key/value</a:t>
            </a:r>
          </a:p>
          <a:p>
            <a:pPr marL="0" indent="0" algn="ctr" defTabSz="914224" eaLnBrk="0" fontAlgn="base" hangingPunct="0">
              <a:lnSpc>
                <a:spcPct val="100000"/>
              </a:lnSpc>
              <a:spcBef>
                <a:spcPct val="0"/>
              </a:spcBef>
              <a:spcAft>
                <a:spcPct val="0"/>
              </a:spcAft>
              <a:buClrTx/>
              <a:buSzTx/>
              <a:buNone/>
            </a:pPr>
            <a:r>
              <a:rPr lang="en-US" altLang="ko-KR" sz="1399"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97084" y="-449968"/>
            <a:ext cx="49332" cy="4286708"/>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879425" y="1718054"/>
            <a:ext cx="1620833" cy="735890"/>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4509" y="238669"/>
            <a:ext cx="11887100" cy="917444"/>
          </a:xfrm>
          <a:prstGeom prst="rect">
            <a:avLst/>
          </a:prstGeom>
        </p:spPr>
        <p:txBody>
          <a:bodyPr vert="horz" wrap="square" lIns="91427" tIns="91427" rIns="91427" bIns="91427"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51304"/>
            <a:r>
              <a:rPr lang="en-US" sz="4799" spc="-71">
                <a:latin typeface="Segoe UI Light"/>
              </a:rPr>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4" y="1724598"/>
            <a:ext cx="12432948" cy="526846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sp>
        <p:nvSpPr>
          <p:cNvPr id="2" name="Title 1"/>
          <p:cNvSpPr>
            <a:spLocks noGrp="1"/>
          </p:cNvSpPr>
          <p:nvPr>
            <p:ph type="title"/>
          </p:nvPr>
        </p:nvSpPr>
        <p:spPr>
          <a:xfrm>
            <a:off x="656426" y="291237"/>
            <a:ext cx="10723417" cy="1351760"/>
          </a:xfrm>
        </p:spPr>
        <p:txBody>
          <a:bodyPr>
            <a:normAutofit/>
          </a:bodyPr>
          <a:lstStyle/>
          <a:p>
            <a:pPr defTabSz="932563"/>
            <a:r>
              <a:rPr lang="en-US" sz="4799" spc="-70"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56529" y="2055732"/>
            <a:ext cx="5814623" cy="4146341"/>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651315" y="2464224"/>
            <a:ext cx="5376954" cy="3965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prstClr val="white"/>
              </a:solidFill>
              <a:latin typeface="Calibri" panose="020F0502020204030204"/>
            </a:endParaRPr>
          </a:p>
        </p:txBody>
      </p:sp>
      <p:grpSp>
        <p:nvGrpSpPr>
          <p:cNvPr id="5" name="Group 4"/>
          <p:cNvGrpSpPr/>
          <p:nvPr/>
        </p:nvGrpSpPr>
        <p:grpSpPr>
          <a:xfrm>
            <a:off x="6938398" y="2644486"/>
            <a:ext cx="4632029" cy="3650560"/>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32418"/>
                <a:endParaRPr lang="fr-FR" sz="1836">
                  <a:solidFill>
                    <a:prstClr val="black"/>
                  </a:solidFill>
                  <a:latin typeface="Calibri" panose="020F0502020204030204"/>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32418"/>
                <a:r>
                  <a:rPr lang="en-US" sz="3264" dirty="0">
                    <a:solidFill>
                      <a:prstClr val="black"/>
                    </a:solidFill>
                    <a:latin typeface="Calibri" panose="020F0502020204030204"/>
                  </a:rPr>
                  <a:t>?!?</a:t>
                </a:r>
                <a:endParaRPr lang="fr-FR" sz="3264" dirty="0">
                  <a:solidFill>
                    <a:prstClr val="black"/>
                  </a:solidFill>
                  <a:latin typeface="Calibri" panose="020F0502020204030204"/>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fr-FR" sz="1836">
                <a:solidFill>
                  <a:prstClr val="white"/>
                </a:solidFill>
                <a:latin typeface="Calibri" panose="020F0502020204030204"/>
              </a:endParaRPr>
            </a:p>
          </p:txBody>
        </p:sp>
      </p:grpSp>
    </p:spTree>
    <p:extLst>
      <p:ext uri="{BB962C8B-B14F-4D97-AF65-F5344CB8AC3E}">
        <p14:creationId xmlns:p14="http://schemas.microsoft.com/office/powerpoint/2010/main" val="2143678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74094" y="0"/>
            <a:ext cx="10724938" cy="973596"/>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75482" y="1213174"/>
            <a:ext cx="7625400" cy="4984224"/>
          </a:xfrm>
        </p:spPr>
        <p:txBody>
          <a:bodyPr vert="horz" wrap="square" lIns="146283" tIns="91427" rIns="146283" bIns="91427" rtlCol="0" anchor="t">
            <a:spAutoFit/>
          </a:bodyPr>
          <a:lstStyle/>
          <a:p>
            <a:r>
              <a:rPr lang="en-US" sz="2400" dirty="0">
                <a:solidFill>
                  <a:schemeClr val="tx1"/>
                </a:solidFill>
                <a:latin typeface="Segoe UI Light"/>
                <a:cs typeface="Segoe UI Light"/>
              </a:rPr>
              <a:t>Kubernetes Networking model introduces 3 methods of communications:</a:t>
            </a:r>
          </a:p>
          <a:p>
            <a:pPr marL="285695" indent="-285695">
              <a:buChar char="•"/>
            </a:pPr>
            <a:r>
              <a:rPr lang="en-US" sz="2400" dirty="0">
                <a:solidFill>
                  <a:schemeClr val="tx1"/>
                </a:solidFill>
                <a:latin typeface="Segoe UI Light"/>
                <a:cs typeface="Segoe UI Light"/>
              </a:rPr>
              <a:t>Pod-to-Pod communication directly by IP address. Kubernetes has a Pod-IP wide metric simplifying communication.</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Pod-to-Service Communication – Client traffic is directed to service virtual IP by iptables rules that are modified by the </a:t>
            </a:r>
            <a:r>
              <a:rPr lang="en-US" sz="2400" dirty="0" err="1">
                <a:solidFill>
                  <a:schemeClr val="tx1"/>
                </a:solidFill>
                <a:latin typeface="Segoe UI Light"/>
                <a:cs typeface="Segoe UI Light"/>
              </a:rPr>
              <a:t>kube</a:t>
            </a:r>
            <a:r>
              <a:rPr lang="en-US" sz="2400" dirty="0">
                <a:solidFill>
                  <a:schemeClr val="tx1"/>
                </a:solidFill>
                <a:latin typeface="Segoe UI Light"/>
                <a:cs typeface="Segoe UI Light"/>
              </a:rPr>
              <a:t>-proxy process (running on all hosts) and directed to the correct Pod.</a:t>
            </a:r>
            <a:endParaRPr lang="en-US" sz="2400" b="1" dirty="0">
              <a:solidFill>
                <a:schemeClr val="tx1"/>
              </a:solidFill>
              <a:latin typeface="Segoe UI Light"/>
              <a:cs typeface="Segoe UI Light"/>
            </a:endParaRPr>
          </a:p>
          <a:p>
            <a:pPr marL="285695" indent="-285695">
              <a:buChar char="•"/>
            </a:pPr>
            <a:r>
              <a:rPr lang="en-US" sz="2400"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400"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896473" y="1619517"/>
            <a:ext cx="4376958" cy="325070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25992" y="994095"/>
            <a:ext cx="6552630" cy="5783448"/>
          </a:xfrm>
        </p:spPr>
        <p:txBody>
          <a:bodyPr anchor="ctr">
            <a:noAutofit/>
          </a:bodyPr>
          <a:lstStyle/>
          <a:p>
            <a:r>
              <a:rPr lang="en-US" sz="2040" dirty="0"/>
              <a:t>Nodes, Deployments, Pods, Services</a:t>
            </a:r>
          </a:p>
          <a:p>
            <a:r>
              <a:rPr lang="en-US" sz="2040" dirty="0"/>
              <a:t>Services</a:t>
            </a:r>
            <a:endParaRPr lang="en-US" sz="2040" dirty="0">
              <a:cs typeface="Segoe UI Light"/>
            </a:endParaRPr>
          </a:p>
          <a:p>
            <a:pPr lvl="1"/>
            <a:r>
              <a:rPr lang="en-US" sz="1836" dirty="0"/>
              <a:t>Expose the services</a:t>
            </a:r>
            <a:endParaRPr lang="en-US" sz="1836" dirty="0">
              <a:cs typeface="Segoe UI Semilight"/>
            </a:endParaRPr>
          </a:p>
          <a:p>
            <a:pPr lvl="1"/>
            <a:r>
              <a:rPr lang="en-US" sz="1836" dirty="0"/>
              <a:t>Works with platform Load Balancers to get public IPs</a:t>
            </a:r>
            <a:endParaRPr lang="en-US" sz="1836" dirty="0">
              <a:cs typeface="Segoe UI Semilight"/>
            </a:endParaRPr>
          </a:p>
          <a:p>
            <a:pPr lvl="1"/>
            <a:r>
              <a:rPr lang="en-US" sz="1836" dirty="0"/>
              <a:t>Internal load balancing between pods</a:t>
            </a:r>
            <a:endParaRPr lang="en-US" sz="2040" dirty="0"/>
          </a:p>
          <a:p>
            <a:r>
              <a:rPr lang="en-US" sz="2040" dirty="0" err="1"/>
              <a:t>kube-dns</a:t>
            </a:r>
            <a:r>
              <a:rPr lang="en-US" sz="2040" dirty="0">
                <a:cs typeface="Segoe UI Light"/>
              </a:rPr>
              <a:t> (preferred)</a:t>
            </a:r>
            <a:endParaRPr lang="en-US" sz="2040" dirty="0"/>
          </a:p>
          <a:p>
            <a:pPr lvl="1"/>
            <a:r>
              <a:rPr lang="en-US" sz="1836" dirty="0"/>
              <a:t>Name service enabled in Kubernetes (Default in ACS)</a:t>
            </a:r>
            <a:endParaRPr lang="en-US" sz="1836" dirty="0">
              <a:cs typeface="Segoe UI Semilight"/>
            </a:endParaRPr>
          </a:p>
          <a:p>
            <a:r>
              <a:rPr lang="en-US" sz="2040" dirty="0">
                <a:solidFill>
                  <a:srgbClr val="353535"/>
                </a:solidFill>
                <a:latin typeface="Segoe UI Light"/>
                <a:cs typeface="Segoe UI Light"/>
              </a:rPr>
              <a:t>Environment Variables</a:t>
            </a:r>
          </a:p>
          <a:p>
            <a:pPr lvl="1"/>
            <a:r>
              <a:rPr lang="en-US" sz="1836" dirty="0">
                <a:solidFill>
                  <a:srgbClr val="505050"/>
                </a:solidFill>
                <a:cs typeface="Segoe UI Semilight"/>
              </a:rPr>
              <a:t>Every Service is assigned environment variables with information of the service</a:t>
            </a:r>
          </a:p>
          <a:p>
            <a:pPr lvl="1"/>
            <a:r>
              <a:rPr lang="en-US" sz="1836" dirty="0">
                <a:solidFill>
                  <a:srgbClr val="000000"/>
                </a:solidFill>
                <a:cs typeface="Segoe UI Semilight"/>
              </a:rPr>
              <a:t>REDIS_MASTER_SERVICE_HOST=10.0.0.11 REDIS_MASTER_SERVICE_PORT=6379 REDIS_MASTER_PORT=</a:t>
            </a:r>
            <a:r>
              <a:rPr lang="en-US" sz="1836" dirty="0" err="1">
                <a:solidFill>
                  <a:srgbClr val="000000"/>
                </a:solidFill>
                <a:cs typeface="Segoe UI Semilight"/>
              </a:rPr>
              <a:t>tcp</a:t>
            </a:r>
            <a:r>
              <a:rPr lang="en-US" sz="1836" dirty="0">
                <a:solidFill>
                  <a:srgbClr val="000000"/>
                </a:solidFill>
                <a:cs typeface="Segoe UI Semilight"/>
              </a:rPr>
              <a:t>://10.0.0.11:6379 REDIS_MASTER_PORT_6379_TCP=</a:t>
            </a:r>
            <a:r>
              <a:rPr lang="en-US" sz="1836" dirty="0" err="1">
                <a:solidFill>
                  <a:srgbClr val="000000"/>
                </a:solidFill>
                <a:cs typeface="Segoe UI Semilight"/>
              </a:rPr>
              <a:t>tcp</a:t>
            </a:r>
            <a:r>
              <a:rPr lang="en-US" sz="1836" dirty="0">
                <a:solidFill>
                  <a:srgbClr val="000000"/>
                </a:solidFill>
                <a:cs typeface="Segoe UI Semilight"/>
              </a:rPr>
              <a:t>://10.0.0.11:6379 REDIS_MASTER_PORT_6379_TCP_PROTO=</a:t>
            </a:r>
            <a:r>
              <a:rPr lang="en-US" sz="1836" dirty="0" err="1">
                <a:solidFill>
                  <a:srgbClr val="000000"/>
                </a:solidFill>
                <a:cs typeface="Segoe UI Semilight"/>
              </a:rPr>
              <a:t>tcp</a:t>
            </a:r>
            <a:r>
              <a:rPr lang="en-US" sz="1836" dirty="0">
                <a:solidFill>
                  <a:srgbClr val="000000"/>
                </a:solidFill>
                <a:cs typeface="Segoe UI Semilight"/>
              </a:rPr>
              <a:t> REDIS_MASTER_PORT_6379_TCP_PORT=6379 REDIS_MASTER_PORT_6379_TCP_ADDR=10.0.0.11 </a:t>
            </a:r>
            <a:endParaRPr lang="en-US" sz="1836" dirty="0">
              <a:solidFill>
                <a:srgbClr val="505050"/>
              </a:solidFill>
              <a:cs typeface="Segoe UI Semilight"/>
            </a:endParaRPr>
          </a:p>
          <a:p>
            <a:pPr lvl="1"/>
            <a:endParaRPr lang="en-US" sz="1836"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7101602" y="1467122"/>
            <a:ext cx="4854062" cy="4570576"/>
          </a:xfrm>
          <a:prstGeom prst="rect">
            <a:avLst/>
          </a:prstGeom>
        </p:spPr>
      </p:pic>
      <p:sp>
        <p:nvSpPr>
          <p:cNvPr id="9" name="TextBox 8"/>
          <p:cNvSpPr txBox="1"/>
          <p:nvPr/>
        </p:nvSpPr>
        <p:spPr>
          <a:xfrm>
            <a:off x="6941605" y="6510726"/>
            <a:ext cx="4842945" cy="270285"/>
          </a:xfrm>
          <a:prstGeom prst="rect">
            <a:avLst/>
          </a:prstGeom>
          <a:noFill/>
        </p:spPr>
        <p:txBody>
          <a:bodyPr wrap="none" rtlCol="0">
            <a:spAutoFit/>
          </a:bodyPr>
          <a:lstStyle/>
          <a:p>
            <a:pPr defTabSz="932418"/>
            <a:r>
              <a:rPr lang="en-US" sz="1122">
                <a:solidFill>
                  <a:prstClr val="white"/>
                </a:solidFill>
                <a:latin typeface="Calibri" panose="020F0502020204030204"/>
              </a:rPr>
              <a:t>Source: https://kubernetes.io/docs/tutorials/kubernetes-basics/expose-intro/</a:t>
            </a:r>
          </a:p>
        </p:txBody>
      </p:sp>
      <p:sp>
        <p:nvSpPr>
          <p:cNvPr id="10" name="Title 1"/>
          <p:cNvSpPr>
            <a:spLocks noGrp="1"/>
          </p:cNvSpPr>
          <p:nvPr>
            <p:ph type="title"/>
          </p:nvPr>
        </p:nvSpPr>
        <p:spPr>
          <a:xfrm>
            <a:off x="275480" y="163654"/>
            <a:ext cx="11028173" cy="676357"/>
          </a:xfrm>
        </p:spPr>
        <p:txBody>
          <a:bodyPr>
            <a:noAutofit/>
          </a:bodyPr>
          <a:lstStyle/>
          <a:p>
            <a:pPr defTabSz="932563"/>
            <a:r>
              <a:rPr lang="en-US" sz="4799" spc="-70" dirty="0">
                <a:ln w="3175">
                  <a:noFill/>
                </a:ln>
                <a:solidFill>
                  <a:srgbClr val="0072C6"/>
                </a:solidFill>
                <a:ea typeface="+mn-ea"/>
                <a:cs typeface="Segoe UI" pitchFamily="34" charset="0"/>
              </a:rPr>
              <a:t>Service Discovery with Kubernetes</a:t>
            </a:r>
            <a:endParaRPr lang="fr-FR" sz="4799" spc="-70"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6" y="1213174"/>
            <a:ext cx="11885514" cy="5502265"/>
          </a:xfrm>
        </p:spPr>
        <p:txBody>
          <a:bodyPr/>
          <a:lstStyle/>
          <a:p>
            <a:r>
              <a:rPr lang="en-US" dirty="0"/>
              <a:t>Add a slide on CNI here</a:t>
            </a:r>
            <a:r>
              <a:rPr lang="mr-IN" dirty="0"/>
              <a:t>…</a:t>
            </a:r>
            <a:endParaRPr lang="en-US" dirty="0"/>
          </a:p>
        </p:txBody>
      </p:sp>
      <p:sp>
        <p:nvSpPr>
          <p:cNvPr id="2" name="Title 1"/>
          <p:cNvSpPr>
            <a:spLocks noGrp="1"/>
          </p:cNvSpPr>
          <p:nvPr>
            <p:ph type="title"/>
          </p:nvPr>
        </p:nvSpPr>
        <p:spPr>
          <a:xfrm>
            <a:off x="277846" y="122981"/>
            <a:ext cx="10724938" cy="799374"/>
          </a:xfrm>
        </p:spPr>
        <p:txBody>
          <a:bodyPr>
            <a:normAutofit/>
          </a:bodyPr>
          <a:lstStyle/>
          <a:p>
            <a:pPr defTabSz="932563"/>
            <a:r>
              <a:rPr lang="en-US" sz="4799" spc="-70" dirty="0">
                <a:ln w="3175">
                  <a:noFill/>
                </a:ln>
                <a:solidFill>
                  <a:srgbClr val="0072C6"/>
                </a:solidFill>
                <a:ea typeface="+mn-ea"/>
                <a:cs typeface="Segoe UI" pitchFamily="34" charset="0"/>
              </a:rPr>
              <a:t>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smtClean="0">
                <a:solidFill>
                  <a:srgbClr val="0078D7"/>
                </a:solidFill>
              </a:rPr>
              <a:t>Helm</a:t>
            </a:r>
            <a:r>
              <a:rPr lang="en-US" sz="6599" spc="-70" dirty="0">
                <a:solidFill>
                  <a:srgbClr val="0078D7"/>
                </a:solidFill>
              </a:rPr>
              <a:t>: </a:t>
            </a:r>
            <a:r>
              <a:rPr lang="en-US" sz="6599" spc="-70" dirty="0">
                <a:solidFill>
                  <a:schemeClr val="tx2">
                    <a:lumMod val="50000"/>
                  </a:schemeClr>
                </a:solidFill>
              </a:rPr>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a:t>
            </a:r>
            <a:r>
              <a:rPr lang="en-US" sz="2000" smtClean="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589" y="221127"/>
            <a:ext cx="11920105" cy="914270"/>
          </a:xfrm>
        </p:spPr>
        <p:txBody>
          <a:bodyPr/>
          <a:lstStyle/>
          <a:p>
            <a:r>
              <a:rPr lang="en-US" dirty="0"/>
              <a:t>Draft: Streamlined Kubernetes Development</a:t>
            </a:r>
          </a:p>
        </p:txBody>
      </p:sp>
      <p:sp>
        <p:nvSpPr>
          <p:cNvPr id="3" name="Text Placeholder 2"/>
          <p:cNvSpPr>
            <a:spLocks noGrp="1"/>
          </p:cNvSpPr>
          <p:nvPr>
            <p:ph type="body" sz="quarter" idx="10"/>
          </p:nvPr>
        </p:nvSpPr>
        <p:spPr>
          <a:xfrm>
            <a:off x="366591" y="1274326"/>
            <a:ext cx="4534920" cy="5487502"/>
          </a:xfrm>
        </p:spPr>
        <p:txBody>
          <a:bodyPr vert="horz" wrap="square" lIns="91427" tIns="91427" rIns="91427" bIns="91427" numCol="1" rtlCol="0" anchor="t" anchorCtr="0" compatLnSpc="1">
            <a:prstTxWarp prst="textNoShape">
              <a:avLst/>
            </a:prstTxWarp>
            <a:spAutoFit/>
          </a:bodyPr>
          <a:lstStyle/>
          <a:p>
            <a:r>
              <a:rPr lang="en-US" sz="3599" dirty="0">
                <a:solidFill>
                  <a:schemeClr val="tx2">
                    <a:lumMod val="50000"/>
                  </a:schemeClr>
                </a:solidFill>
              </a:rPr>
              <a:t>What is draft? </a:t>
            </a:r>
          </a:p>
          <a:p>
            <a:r>
              <a:rPr lang="en-US" dirty="0">
                <a:solidFill>
                  <a:schemeClr val="tx2">
                    <a:lumMod val="50000"/>
                  </a:schemeClr>
                </a:solidFill>
              </a:rPr>
              <a:t>Developer workstations cannot mimic production</a:t>
            </a:r>
          </a:p>
          <a:p>
            <a:endParaRPr lang="en-US" dirty="0">
              <a:solidFill>
                <a:schemeClr val="tx2">
                  <a:lumMod val="50000"/>
                </a:schemeClr>
              </a:solidFill>
            </a:endParaRPr>
          </a:p>
          <a:p>
            <a:r>
              <a:rPr lang="en-US" dirty="0">
                <a:solidFill>
                  <a:schemeClr val="tx2">
                    <a:lumMod val="50000"/>
                  </a:schemeClr>
                </a:solidFill>
              </a:rPr>
              <a:t>As </a:t>
            </a:r>
            <a:r>
              <a:rPr lang="en-US" dirty="0" err="1">
                <a:solidFill>
                  <a:schemeClr val="tx2">
                    <a:lumMod val="50000"/>
                  </a:schemeClr>
                </a:solidFill>
              </a:rPr>
              <a:t>devs</a:t>
            </a:r>
            <a:r>
              <a:rPr lang="en-US" dirty="0">
                <a:solidFill>
                  <a:schemeClr val="tx2">
                    <a:lumMod val="50000"/>
                  </a:schemeClr>
                </a:solidFill>
              </a:rPr>
              <a:t> hack on code prior to committing to version control</a:t>
            </a:r>
          </a:p>
          <a:p>
            <a:endParaRPr lang="en-US" dirty="0">
              <a:solidFill>
                <a:schemeClr val="tx2">
                  <a:lumMod val="50000"/>
                </a:schemeClr>
              </a:solidFill>
            </a:endParaRPr>
          </a:p>
          <a:p>
            <a:r>
              <a:rPr lang="en-US" dirty="0">
                <a:solidFill>
                  <a:schemeClr val="tx2">
                    <a:lumMod val="50000"/>
                  </a:schemeClr>
                </a:solidFill>
              </a:rPr>
              <a:t>Draft targets the "inner loop" of a developer's workflow</a:t>
            </a:r>
          </a:p>
          <a:p>
            <a:endParaRPr lang="en-US" dirty="0">
              <a:solidFill>
                <a:schemeClr val="tx2">
                  <a:lumMod val="50000"/>
                </a:schemeClr>
              </a:solidFill>
            </a:endParaRPr>
          </a:p>
          <a:p>
            <a:r>
              <a:rPr lang="en-US" dirty="0">
                <a:solidFill>
                  <a:schemeClr val="tx2">
                    <a:lumMod val="50000"/>
                  </a:schemeClr>
                </a:solidFill>
              </a:rPr>
              <a:t>Works with other </a:t>
            </a:r>
            <a:r>
              <a:rPr lang="en-US" dirty="0" err="1">
                <a:solidFill>
                  <a:schemeClr val="tx2">
                    <a:lumMod val="50000"/>
                  </a:schemeClr>
                </a:solidFill>
              </a:rPr>
              <a:t>Deis</a:t>
            </a:r>
            <a:r>
              <a:rPr lang="en-US" dirty="0">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dirty="0">
                  <a:solidFill>
                    <a:srgbClr val="00188F"/>
                  </a:solidFill>
                  <a:latin typeface="Segoe UI"/>
                </a:rPr>
                <a:t>Production / Staging Cluster</a:t>
              </a:r>
            </a:p>
          </p:txBody>
        </p:sp>
      </p:grpSp>
    </p:spTree>
    <p:extLst>
      <p:ext uri="{BB962C8B-B14F-4D97-AF65-F5344CB8AC3E}">
        <p14:creationId xmlns:p14="http://schemas.microsoft.com/office/powerpoint/2010/main" val="17821724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5481" y="295275"/>
            <a:ext cx="11887878" cy="738699"/>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8090" y="1168860"/>
            <a:ext cx="11702660" cy="3928504"/>
          </a:xfrm>
        </p:spPr>
        <p:txBody>
          <a:bodyPr/>
          <a:lstStyle/>
          <a:p>
            <a:pPr marL="466298" indent="-466298">
              <a:buFont typeface="Arial" charset="0"/>
              <a:buChar char="•"/>
            </a:pPr>
            <a:r>
              <a:rPr lang="en-US" sz="2448" dirty="0">
                <a:solidFill>
                  <a:schemeClr val="tx1"/>
                </a:solidFill>
              </a:rPr>
              <a:t>Allows for dynamic policies against k8s API for </a:t>
            </a:r>
            <a:r>
              <a:rPr lang="en-US" sz="2448" dirty="0" err="1">
                <a:solidFill>
                  <a:schemeClr val="tx1"/>
                </a:solidFill>
              </a:rPr>
              <a:t>authZ</a:t>
            </a:r>
            <a:endParaRPr lang="en-US" sz="2448" dirty="0">
              <a:solidFill>
                <a:schemeClr val="tx1"/>
              </a:solidFill>
            </a:endParaRPr>
          </a:p>
          <a:p>
            <a:pPr marL="466298" indent="-466298">
              <a:buFont typeface="Arial" charset="0"/>
              <a:buChar char="•"/>
            </a:pPr>
            <a:r>
              <a:rPr lang="en-US" sz="2448" dirty="0">
                <a:solidFill>
                  <a:schemeClr val="tx1"/>
                </a:solidFill>
              </a:rPr>
              <a:t>In version 1.6, this is a beta feature</a:t>
            </a:r>
          </a:p>
          <a:p>
            <a:pPr marL="466298" indent="-466298">
              <a:buFont typeface="Arial" charset="0"/>
              <a:buChar char="•"/>
            </a:pPr>
            <a:r>
              <a:rPr lang="en-US" sz="2448" dirty="0">
                <a:solidFill>
                  <a:schemeClr val="tx1"/>
                </a:solidFill>
              </a:rPr>
              <a:t>Can create both ”Roles” and “</a:t>
            </a:r>
            <a:r>
              <a:rPr lang="en-US" sz="2448" dirty="0" err="1">
                <a:solidFill>
                  <a:schemeClr val="tx1"/>
                </a:solidFill>
              </a:rPr>
              <a:t>ClusterRoles</a:t>
            </a:r>
            <a:r>
              <a:rPr lang="en-US" sz="2448" dirty="0">
                <a:solidFill>
                  <a:schemeClr val="tx1"/>
                </a:solidFill>
              </a:rPr>
              <a:t>”</a:t>
            </a:r>
          </a:p>
          <a:p>
            <a:pPr marL="466298" indent="-466298">
              <a:buFont typeface="Arial" charset="0"/>
              <a:buChar char="•"/>
            </a:pPr>
            <a:r>
              <a:rPr lang="en-US" sz="2448" dirty="0">
                <a:solidFill>
                  <a:schemeClr val="tx1"/>
                </a:solidFill>
              </a:rPr>
              <a:t>Can configure </a:t>
            </a:r>
            <a:r>
              <a:rPr lang="en-US" sz="2448" dirty="0" err="1">
                <a:solidFill>
                  <a:schemeClr val="tx1"/>
                </a:solidFill>
              </a:rPr>
              <a:t>api</a:t>
            </a:r>
            <a:r>
              <a:rPr lang="en-US" sz="2448" dirty="0">
                <a:solidFill>
                  <a:schemeClr val="tx1"/>
                </a:solidFill>
              </a:rPr>
              <a:t>-server and </a:t>
            </a:r>
            <a:r>
              <a:rPr lang="en-US" sz="2448" dirty="0" err="1">
                <a:solidFill>
                  <a:schemeClr val="tx1"/>
                </a:solidFill>
              </a:rPr>
              <a:t>kubectl</a:t>
            </a:r>
            <a:r>
              <a:rPr lang="en-US" sz="2448" dirty="0">
                <a:solidFill>
                  <a:schemeClr val="tx1"/>
                </a:solidFill>
              </a:rPr>
              <a:t> to use Azure AD for access</a:t>
            </a:r>
          </a:p>
          <a:p>
            <a:pPr marL="466298" indent="-466298">
              <a:buFont typeface="Arial" charset="0"/>
              <a:buChar char="•"/>
            </a:pPr>
            <a:r>
              <a:rPr lang="en-US" sz="2448" dirty="0">
                <a:solidFill>
                  <a:schemeClr val="tx1"/>
                </a:solidFill>
              </a:rPr>
              <a:t>To grant permissions:</a:t>
            </a:r>
          </a:p>
          <a:p>
            <a:pPr marL="694855" lvl="2" indent="-466298">
              <a:buFont typeface="Arial" charset="0"/>
              <a:buChar char="•"/>
            </a:pPr>
            <a:r>
              <a:rPr lang="en-US" sz="2448" dirty="0">
                <a:solidFill>
                  <a:schemeClr val="tx1"/>
                </a:solidFill>
              </a:rPr>
              <a:t>Use ”</a:t>
            </a:r>
            <a:r>
              <a:rPr lang="en-US" sz="2448" dirty="0" err="1">
                <a:solidFill>
                  <a:schemeClr val="tx1"/>
                </a:solidFill>
              </a:rPr>
              <a:t>RoleBindings</a:t>
            </a:r>
            <a:r>
              <a:rPr lang="en-US" sz="2448" dirty="0">
                <a:solidFill>
                  <a:schemeClr val="tx1"/>
                </a:solidFill>
              </a:rPr>
              <a:t>” for within namespaces</a:t>
            </a:r>
          </a:p>
          <a:p>
            <a:pPr marL="694855" lvl="2" indent="-466298">
              <a:buFont typeface="Arial" charset="0"/>
              <a:buChar char="•"/>
            </a:pPr>
            <a:r>
              <a:rPr lang="en-US" sz="2448" dirty="0">
                <a:solidFill>
                  <a:schemeClr val="tx1"/>
                </a:solidFill>
              </a:rPr>
              <a:t>Use “</a:t>
            </a:r>
            <a:r>
              <a:rPr lang="en-US" sz="2448" dirty="0" err="1">
                <a:solidFill>
                  <a:schemeClr val="tx1"/>
                </a:solidFill>
              </a:rPr>
              <a:t>ClusterRoleBindings</a:t>
            </a:r>
            <a:r>
              <a:rPr lang="en-US" sz="2448" dirty="0">
                <a:solidFill>
                  <a:schemeClr val="tx1"/>
                </a:solidFill>
              </a:rPr>
              <a:t>” for cluster-wide access</a:t>
            </a:r>
          </a:p>
          <a:p>
            <a:pPr marL="694855" lvl="2" indent="-466298">
              <a:buFont typeface="Arial" charset="0"/>
              <a:buChar char="•"/>
            </a:pPr>
            <a:r>
              <a:rPr lang="en-US" sz="2448" dirty="0">
                <a:solidFill>
                  <a:schemeClr val="tx1"/>
                </a:solidFill>
              </a:rPr>
              <a:t>Can contain users, groups, service accounts</a:t>
            </a:r>
          </a:p>
          <a:p>
            <a:pPr marL="694855" lvl="2" indent="-466298">
              <a:buFont typeface="Arial" charset="0"/>
              <a:buChar char="•"/>
            </a:pPr>
            <a:r>
              <a:rPr lang="en-US" sz="2448" dirty="0">
                <a:solidFill>
                  <a:schemeClr val="tx1"/>
                </a:solidFill>
              </a:rPr>
              <a:t>Control access to specific resources or API verbs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55" y="5143444"/>
            <a:ext cx="7427037" cy="1851081"/>
          </a:xfrm>
          <a:prstGeom prst="rect">
            <a:avLst/>
          </a:prstGeom>
        </p:spPr>
      </p:pic>
    </p:spTree>
    <p:extLst>
      <p:ext uri="{BB962C8B-B14F-4D97-AF65-F5344CB8AC3E}">
        <p14:creationId xmlns:p14="http://schemas.microsoft.com/office/powerpoint/2010/main" val="124760634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3009628"/>
          </a:xfrm>
        </p:spPr>
        <p:txBody>
          <a:bodyPr/>
          <a:lstStyle/>
          <a:p>
            <a:r>
              <a:rPr lang="en-US" dirty="0" err="1"/>
              <a:t>Kubelets</a:t>
            </a:r>
            <a:r>
              <a:rPr lang="en-US" dirty="0"/>
              <a:t> on workers use liveness and readiness probes to know when to restart a container or start directing traffic</a:t>
            </a:r>
          </a:p>
          <a:p>
            <a:r>
              <a:rPr lang="en-US" dirty="0"/>
              <a:t>Liveness check: when to restart</a:t>
            </a:r>
          </a:p>
          <a:p>
            <a:r>
              <a:rPr lang="en-US"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846724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1" y="1829037"/>
            <a:ext cx="11885514" cy="454213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04520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2" y="1212849"/>
            <a:ext cx="11885514" cy="5493706"/>
          </a:xfrm>
        </p:spPr>
        <p:txBody>
          <a:bodyPr/>
          <a:lstStyle/>
          <a:p>
            <a:r>
              <a:rPr lang="en-US" dirty="0"/>
              <a:t>Pod logs: applications must log to standard out!</a:t>
            </a:r>
          </a:p>
          <a:p>
            <a:r>
              <a:rPr lang="en-US" dirty="0"/>
              <a:t>Cluster-wide e</a:t>
            </a:r>
            <a:r>
              <a:rPr lang="en-US" b="1" dirty="0"/>
              <a:t>vent logs</a:t>
            </a:r>
          </a:p>
          <a:p>
            <a:r>
              <a:rPr lang="en-US" b="1"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99"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28079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212850"/>
            <a:ext cx="11885514" cy="4376666"/>
          </a:xfrm>
        </p:spPr>
        <p:txBody>
          <a:bodyPr/>
          <a:lstStyle/>
          <a:p>
            <a:r>
              <a:rPr lang="en-US" sz="3264" dirty="0"/>
              <a:t>Flexible configuration model for Kubernetes</a:t>
            </a:r>
          </a:p>
          <a:p>
            <a:r>
              <a:rPr lang="en-US" sz="3264" dirty="0"/>
              <a:t>Both Secrets and </a:t>
            </a:r>
            <a:r>
              <a:rPr lang="en-US" sz="3264" dirty="0" err="1"/>
              <a:t>ConfigMaps</a:t>
            </a:r>
            <a:r>
              <a:rPr lang="en-US" sz="3264" dirty="0"/>
              <a:t> can be used as ENV </a:t>
            </a:r>
            <a:r>
              <a:rPr lang="en-US" sz="3264" dirty="0" err="1"/>
              <a:t>vars</a:t>
            </a:r>
            <a:r>
              <a:rPr lang="en-US" sz="3264" dirty="0"/>
              <a:t> or files</a:t>
            </a:r>
          </a:p>
          <a:p>
            <a:r>
              <a:rPr lang="en-US" sz="3264" dirty="0"/>
              <a:t>Secrets</a:t>
            </a:r>
          </a:p>
          <a:p>
            <a:pPr lvl="1"/>
            <a:r>
              <a:rPr lang="en-US" sz="2448" dirty="0">
                <a:latin typeface="+mj-lt"/>
              </a:rPr>
              <a:t>Use Secrets for things which are actually secret like API keys, credentials, </a:t>
            </a:r>
            <a:r>
              <a:rPr lang="en-US" sz="2448" dirty="0" err="1">
                <a:latin typeface="+mj-lt"/>
              </a:rPr>
              <a:t>etc</a:t>
            </a:r>
            <a:endParaRPr lang="en-US" sz="2448" dirty="0">
              <a:latin typeface="+mj-lt"/>
            </a:endParaRPr>
          </a:p>
          <a:p>
            <a:pPr lvl="1"/>
            <a:r>
              <a:rPr lang="en-US" sz="2448" dirty="0">
                <a:latin typeface="+mj-lt"/>
              </a:rPr>
              <a:t>Secret values are base64 encoded and automatically decoded for pods</a:t>
            </a:r>
          </a:p>
          <a:p>
            <a:r>
              <a:rPr lang="en-US" sz="3264" dirty="0" err="1"/>
              <a:t>ConfigMaps</a:t>
            </a:r>
            <a:endParaRPr lang="en-US" sz="3264" dirty="0"/>
          </a:p>
          <a:p>
            <a:pPr lvl="1"/>
            <a:r>
              <a:rPr lang="en-US" sz="2448" dirty="0" err="1">
                <a:latin typeface="+mj-lt"/>
              </a:rPr>
              <a:t>ConfigMaps</a:t>
            </a:r>
            <a:r>
              <a:rPr lang="en-US" sz="2448" dirty="0">
                <a:latin typeface="+mj-lt"/>
              </a:rPr>
              <a:t> for configuration that doesn’t have sensitive information. However, there are pros/cons with each</a:t>
            </a:r>
          </a:p>
          <a:p>
            <a:pPr lvl="1"/>
            <a:r>
              <a:rPr lang="en-US" sz="2448" dirty="0" err="1">
                <a:latin typeface="+mj-lt"/>
              </a:rPr>
              <a:t>ConfigMaps</a:t>
            </a:r>
            <a:r>
              <a:rPr lang="en-US" sz="2448"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7488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1905460"/>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47849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013279"/>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5412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7845" y="1419102"/>
            <a:ext cx="11885514" cy="3991938"/>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434715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Docker, Docker</a:t>
            </a:r>
          </a:p>
        </p:txBody>
      </p:sp>
      <p:sp>
        <p:nvSpPr>
          <p:cNvPr id="2" name="Text Placeholder 1"/>
          <p:cNvSpPr>
            <a:spLocks noGrp="1"/>
          </p:cNvSpPr>
          <p:nvPr>
            <p:ph idx="1"/>
          </p:nvPr>
        </p:nvSpPr>
        <p:spPr>
          <a:xfrm>
            <a:off x="471189" y="1134507"/>
            <a:ext cx="10724938" cy="5050049"/>
          </a:xfrm>
        </p:spPr>
        <p:txBody>
          <a:bodyPr>
            <a:normAutofit fontScale="92500" lnSpcReduction="10000"/>
          </a:bodyPr>
          <a:lstStyle/>
          <a:p>
            <a:pPr marL="0" indent="0">
              <a:buNone/>
            </a:pPr>
            <a:r>
              <a:rPr lang="en-US" sz="2800" b="1" dirty="0">
                <a:solidFill>
                  <a:schemeClr val="tx1">
                    <a:lumMod val="75000"/>
                  </a:schemeClr>
                </a:solidFill>
              </a:rPr>
              <a:t>Containers have been around for many years</a:t>
            </a:r>
          </a:p>
          <a:p>
            <a:pPr marL="0" lvl="1" indent="0">
              <a:buNone/>
            </a:pPr>
            <a:r>
              <a:rPr lang="en-US" sz="2800" dirty="0"/>
              <a:t>Linux kernel: </a:t>
            </a:r>
            <a:r>
              <a:rPr lang="en-US" sz="2800" dirty="0" err="1"/>
              <a:t>cgroups</a:t>
            </a:r>
            <a:r>
              <a:rPr lang="en-US" sz="2800" dirty="0"/>
              <a:t>, namespaces</a:t>
            </a:r>
          </a:p>
          <a:p>
            <a:pPr marL="0" lvl="1"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Inc. did not invent them</a:t>
            </a:r>
          </a:p>
          <a:p>
            <a:pPr marL="0" lvl="1" indent="0">
              <a:buNone/>
            </a:pPr>
            <a:r>
              <a:rPr lang="en-US" sz="2800" dirty="0"/>
              <a:t>They created open source software to build and manage containers</a:t>
            </a:r>
          </a:p>
          <a:p>
            <a:pPr marL="0" indent="0">
              <a:buNone/>
            </a:pPr>
            <a:endParaRPr lang="en-US" sz="2800" dirty="0">
              <a:gradFill>
                <a:gsLst>
                  <a:gs pos="1250">
                    <a:schemeClr val="tx2"/>
                  </a:gs>
                  <a:gs pos="99000">
                    <a:schemeClr val="tx2"/>
                  </a:gs>
                </a:gsLst>
                <a:lin ang="5400000" scaled="0"/>
              </a:gradFill>
            </a:endParaRPr>
          </a:p>
          <a:p>
            <a:pPr marL="0" indent="0">
              <a:buNone/>
            </a:pPr>
            <a:r>
              <a:rPr lang="en-US" sz="2800" b="1" dirty="0">
                <a:solidFill>
                  <a:schemeClr val="tx1">
                    <a:lumMod val="75000"/>
                  </a:schemeClr>
                </a:solidFill>
              </a:rPr>
              <a:t>Docker makes containers easy</a:t>
            </a:r>
          </a:p>
          <a:p>
            <a:pPr marL="0" indent="0">
              <a:buNone/>
            </a:pPr>
            <a:r>
              <a:rPr lang="en-US" sz="2800" dirty="0"/>
              <a:t>Super easy. Fast learning curve</a:t>
            </a:r>
          </a:p>
          <a:p>
            <a:pPr marL="0" indent="0">
              <a:buNone/>
            </a:pPr>
            <a:endParaRPr lang="en-US" sz="2800" b="1" dirty="0">
              <a:solidFill>
                <a:schemeClr val="tx1">
                  <a:lumMod val="75000"/>
                </a:schemeClr>
              </a:solidFill>
            </a:endParaRPr>
          </a:p>
          <a:p>
            <a:pPr marL="0" indent="0">
              <a:buNone/>
            </a:pPr>
            <a:r>
              <a:rPr lang="en-US" sz="2800" b="1" dirty="0">
                <a:solidFill>
                  <a:schemeClr val="tx1">
                    <a:lumMod val="75000"/>
                  </a:schemeClr>
                </a:solidFill>
              </a:rPr>
              <a:t>Docker is a container format and a set of tools</a:t>
            </a:r>
          </a:p>
          <a:p>
            <a:pPr marL="0" indent="0">
              <a:buNone/>
            </a:pPr>
            <a:r>
              <a:rPr lang="en-US" sz="2800" dirty="0"/>
              <a:t>Docker CLI, Docker Engine, Docker Swarm, Docker Compose, Docker Machine</a:t>
            </a:r>
          </a:p>
        </p:txBody>
      </p:sp>
      <p:pic>
        <p:nvPicPr>
          <p:cNvPr id="5" name="Picture 4"/>
          <p:cNvPicPr>
            <a:picLocks noChangeAspect="1"/>
          </p:cNvPicPr>
          <p:nvPr/>
        </p:nvPicPr>
        <p:blipFill>
          <a:blip r:embed="rId3"/>
          <a:stretch>
            <a:fillRect/>
          </a:stretch>
        </p:blipFill>
        <p:spPr>
          <a:xfrm>
            <a:off x="8170874" y="0"/>
            <a:ext cx="4264719" cy="2852031"/>
          </a:xfrm>
          <a:prstGeom prst="rect">
            <a:avLst/>
          </a:prstGeom>
        </p:spPr>
      </p:pic>
    </p:spTree>
    <p:extLst>
      <p:ext uri="{BB962C8B-B14F-4D97-AF65-F5344CB8AC3E}">
        <p14:creationId xmlns:p14="http://schemas.microsoft.com/office/powerpoint/2010/main" val="13746305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container?</a:t>
            </a:r>
            <a:endParaRPr lang="en-US" dirty="0"/>
          </a:p>
        </p:txBody>
      </p:sp>
      <p:sp>
        <p:nvSpPr>
          <p:cNvPr id="25" name="Content Placeholder 24">
            <a:extLst>
              <a:ext uri="{FF2B5EF4-FFF2-40B4-BE49-F238E27FC236}">
                <a16:creationId xmlns="" xmlns:a16="http://schemas.microsoft.com/office/drawing/2014/main" id="{E80D857B-7498-4FB4-9FB0-C6E3D2373AEF}"/>
              </a:ext>
            </a:extLst>
          </p:cNvPr>
          <p:cNvSpPr>
            <a:spLocks noGrp="1"/>
          </p:cNvSpPr>
          <p:nvPr>
            <p:ph idx="1"/>
          </p:nvPr>
        </p:nvSpPr>
        <p:spPr/>
        <p:txBody>
          <a:bodyPr/>
          <a:lstStyle/>
          <a:p>
            <a:pPr marL="0" indent="0">
              <a:buNone/>
            </a:pPr>
            <a:r>
              <a:rPr lang="en-CA" dirty="0"/>
              <a:t>Slice up the OS to run multiple apps on a single VM</a:t>
            </a:r>
          </a:p>
          <a:p>
            <a:pPr marL="0" indent="0">
              <a:buNone/>
            </a:pPr>
            <a:r>
              <a:rPr lang="en-CA" dirty="0"/>
              <a:t>Every container has an isolated view and gets</a:t>
            </a:r>
          </a:p>
          <a:p>
            <a:pPr marL="466298" lvl="1" indent="0">
              <a:buNone/>
            </a:pPr>
            <a:r>
              <a:rPr lang="en-CA" dirty="0"/>
              <a:t>it’s own file system</a:t>
            </a:r>
          </a:p>
          <a:p>
            <a:pPr marL="466298" lvl="1" indent="0">
              <a:buNone/>
            </a:pPr>
            <a:r>
              <a:rPr lang="en-CA" dirty="0"/>
              <a:t>it’s own PID0 and eth0 network interface</a:t>
            </a:r>
          </a:p>
          <a:p>
            <a:pPr marL="0" indent="0">
              <a:buNone/>
            </a:pPr>
            <a:r>
              <a:rPr lang="en-CA" dirty="0"/>
              <a:t>Container and apps share lifecycle</a:t>
            </a:r>
          </a:p>
          <a:p>
            <a:pPr marL="0" indent="0">
              <a:buNone/>
            </a:pPr>
            <a:r>
              <a:rPr lang="en-CA" dirty="0"/>
              <a:t>Shared kernel, very fast start-up, and repeatable execution</a:t>
            </a:r>
          </a:p>
          <a:p>
            <a:pPr marL="0" indent="0">
              <a:buNone/>
            </a:pPr>
            <a:r>
              <a:rPr lang="en-CA" dirty="0"/>
              <a:t>Cannot mix OS</a:t>
            </a:r>
            <a:endParaRPr lang="en-US" dirty="0"/>
          </a:p>
        </p:txBody>
      </p:sp>
      <p:grpSp>
        <p:nvGrpSpPr>
          <p:cNvPr id="5" name="Group 4"/>
          <p:cNvGrpSpPr/>
          <p:nvPr/>
        </p:nvGrpSpPr>
        <p:grpSpPr>
          <a:xfrm>
            <a:off x="5151588" y="4716290"/>
            <a:ext cx="7160268" cy="2158307"/>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2448" b="1" dirty="0">
                  <a:solidFill>
                    <a:srgbClr val="FFFFFF"/>
                  </a:solidFill>
                  <a:latin typeface="Calibri" panose="020F0502020204030204"/>
                  <a:cs typeface="Segoe UI" panose="020B0502040204020203" pitchFamily="34" charset="0"/>
                </a:rPr>
                <a:t>VM/Host</a:t>
              </a:r>
            </a:p>
            <a:p>
              <a:pPr algn="ctr" defTabSz="932418">
                <a:defRPr/>
              </a:pPr>
              <a:endParaRPr lang="en-US" sz="2448" b="1" dirty="0">
                <a:solidFill>
                  <a:srgbClr val="FFFFFF"/>
                </a:solidFill>
                <a:latin typeface="Calibri" panose="020F0502020204030204"/>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t" anchorCtr="1" compatLnSpc="1">
                <a:prstTxWarp prst="textNoShape">
                  <a:avLst/>
                </a:prstTxWarp>
                <a:noAutofit/>
              </a:bodyPr>
              <a:lstStyle/>
              <a:p>
                <a:pPr algn="ctr" defTabSz="932418">
                  <a:defRPr/>
                </a:pPr>
                <a:r>
                  <a:rPr lang="en-US" sz="1836" b="1" dirty="0">
                    <a:solidFill>
                      <a:srgbClr val="FFFFFF"/>
                    </a:solidFill>
                    <a:latin typeface="Calibri" panose="020F0502020204030204"/>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16" tIns="46616" rIns="46616" bIns="46616" numCol="1" rtlCol="0" anchor="ctr" anchorCtr="1" compatLnSpc="1">
                <a:prstTxWarp prst="textNoShape">
                  <a:avLst/>
                </a:prstTxWarp>
                <a:noAutofit/>
              </a:bodyPr>
              <a:lstStyle/>
              <a:p>
                <a:pPr algn="ctr" defTabSz="932418">
                  <a:tabLst>
                    <a:tab pos="1165298" algn="l"/>
                  </a:tabLst>
                  <a:defRPr/>
                </a:pPr>
                <a:r>
                  <a:rPr lang="en-US" sz="1836" b="1" dirty="0">
                    <a:solidFill>
                      <a:srgbClr val="FFFFFF"/>
                    </a:solidFill>
                    <a:latin typeface="Calibri" panose="020F0502020204030204"/>
                    <a:cs typeface="Segoe UI" panose="020B0502040204020203" pitchFamily="34" charset="0"/>
                  </a:rPr>
                  <a:t>Runtime	v6</a:t>
                </a:r>
              </a:p>
            </p:txBody>
          </p:sp>
        </p:grpSp>
      </p:grpSp>
    </p:spTree>
    <p:extLst>
      <p:ext uri="{BB962C8B-B14F-4D97-AF65-F5344CB8AC3E}">
        <p14:creationId xmlns:p14="http://schemas.microsoft.com/office/powerpoint/2010/main" val="7869659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E6906-CB7F-4A87-9ACC-08A0FFFBD993}"/>
              </a:ext>
            </a:extLst>
          </p:cNvPr>
          <p:cNvSpPr>
            <a:spLocks noGrp="1"/>
          </p:cNvSpPr>
          <p:nvPr>
            <p:ph type="title"/>
          </p:nvPr>
        </p:nvSpPr>
        <p:spPr/>
        <p:txBody>
          <a:bodyPr/>
          <a:lstStyle/>
          <a:p>
            <a:r>
              <a:rPr lang="en-US" dirty="0"/>
              <a:t>How Containers Work</a:t>
            </a:r>
          </a:p>
        </p:txBody>
      </p:sp>
      <p:sp>
        <p:nvSpPr>
          <p:cNvPr id="3" name="Content Placeholder 2">
            <a:extLst>
              <a:ext uri="{FF2B5EF4-FFF2-40B4-BE49-F238E27FC236}">
                <a16:creationId xmlns="" xmlns:a16="http://schemas.microsoft.com/office/drawing/2014/main" id="{35C93BC9-6CB8-4377-91C0-E6FF20799241}"/>
              </a:ext>
            </a:extLst>
          </p:cNvPr>
          <p:cNvSpPr>
            <a:spLocks noGrp="1"/>
          </p:cNvSpPr>
          <p:nvPr>
            <p:ph idx="1"/>
          </p:nvPr>
        </p:nvSpPr>
        <p:spPr/>
        <p:txBody>
          <a:bodyPr/>
          <a:lstStyle/>
          <a:p>
            <a:endParaRPr lang="en-US"/>
          </a:p>
        </p:txBody>
      </p:sp>
      <p:sp>
        <p:nvSpPr>
          <p:cNvPr id="4" name="TextBox 2">
            <a:extLst>
              <a:ext uri="{FF2B5EF4-FFF2-40B4-BE49-F238E27FC236}">
                <a16:creationId xmlns="" xmlns:a16="http://schemas.microsoft.com/office/drawing/2014/main" id="{007A1670-39B5-4FE3-BB36-0C6E7361FC7A}"/>
              </a:ext>
            </a:extLst>
          </p:cNvPr>
          <p:cNvSpPr txBox="1"/>
          <p:nvPr/>
        </p:nvSpPr>
        <p:spPr>
          <a:xfrm>
            <a:off x="265298" y="1194494"/>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Containers</a:t>
            </a:r>
            <a:endParaRPr lang="en-US" sz="2040" kern="0" dirty="0">
              <a:solidFill>
                <a:srgbClr val="333333"/>
              </a:solidFill>
              <a:latin typeface="Calibri" panose="020F0502020204030204"/>
            </a:endParaRPr>
          </a:p>
        </p:txBody>
      </p:sp>
      <p:grpSp>
        <p:nvGrpSpPr>
          <p:cNvPr id="5" name="Group 4">
            <a:extLst>
              <a:ext uri="{FF2B5EF4-FFF2-40B4-BE49-F238E27FC236}">
                <a16:creationId xmlns="" xmlns:a16="http://schemas.microsoft.com/office/drawing/2014/main" id="{85D7999E-F207-4A45-B630-D3EBF301E349}"/>
              </a:ext>
            </a:extLst>
          </p:cNvPr>
          <p:cNvGrpSpPr/>
          <p:nvPr/>
        </p:nvGrpSpPr>
        <p:grpSpPr>
          <a:xfrm>
            <a:off x="1442485" y="3224332"/>
            <a:ext cx="4684342" cy="427195"/>
            <a:chOff x="1492439" y="3427243"/>
            <a:chExt cx="4687665" cy="427497"/>
          </a:xfrm>
        </p:grpSpPr>
        <p:sp>
          <p:nvSpPr>
            <p:cNvPr id="176" name="Rectangle 175">
              <a:extLst>
                <a:ext uri="{FF2B5EF4-FFF2-40B4-BE49-F238E27FC236}">
                  <a16:creationId xmlns="" xmlns:a16="http://schemas.microsoft.com/office/drawing/2014/main" id="{888F69BF-F74B-45AE-93C9-1907CACD0176}"/>
                </a:ext>
              </a:extLst>
            </p:cNvPr>
            <p:cNvSpPr/>
            <p:nvPr/>
          </p:nvSpPr>
          <p:spPr bwMode="auto">
            <a:xfrm>
              <a:off x="1977633" y="3427243"/>
              <a:ext cx="4202471" cy="427497"/>
            </a:xfrm>
            <a:prstGeom prst="rect">
              <a:avLst/>
            </a:prstGeom>
            <a:solidFill>
              <a:srgbClr val="00BCF2"/>
            </a:solidFill>
            <a:ln w="1270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sp>
          <p:nvSpPr>
            <p:cNvPr id="177" name="Rectangle 176">
              <a:extLst>
                <a:ext uri="{FF2B5EF4-FFF2-40B4-BE49-F238E27FC236}">
                  <a16:creationId xmlns="" xmlns:a16="http://schemas.microsoft.com/office/drawing/2014/main" id="{3391BB05-5AE1-4434-A165-C0563CD0678B}"/>
                </a:ext>
              </a:extLst>
            </p:cNvPr>
            <p:cNvSpPr/>
            <p:nvPr/>
          </p:nvSpPr>
          <p:spPr bwMode="auto">
            <a:xfrm>
              <a:off x="1492439" y="3427243"/>
              <a:ext cx="479124" cy="427497"/>
            </a:xfrm>
            <a:prstGeom prst="rect">
              <a:avLst/>
            </a:prstGeom>
            <a:solidFill>
              <a:srgbClr val="333333"/>
            </a:solidFill>
            <a:ln w="12700" cap="flat" cmpd="sng" algn="ctr">
              <a:solidFill>
                <a:srgbClr val="5B9BD5"/>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78" name="Group 177">
              <a:extLst>
                <a:ext uri="{FF2B5EF4-FFF2-40B4-BE49-F238E27FC236}">
                  <a16:creationId xmlns="" xmlns:a16="http://schemas.microsoft.com/office/drawing/2014/main" id="{19E48741-6504-40ED-84A7-F811751E1584}"/>
                </a:ext>
              </a:extLst>
            </p:cNvPr>
            <p:cNvGrpSpPr/>
            <p:nvPr/>
          </p:nvGrpSpPr>
          <p:grpSpPr>
            <a:xfrm>
              <a:off x="1620884" y="3539226"/>
              <a:ext cx="157070" cy="203532"/>
              <a:chOff x="5260975" y="2352675"/>
              <a:chExt cx="1663700" cy="2155825"/>
            </a:xfrm>
            <a:solidFill>
              <a:srgbClr val="44546A"/>
            </a:solidFill>
          </p:grpSpPr>
          <p:sp>
            <p:nvSpPr>
              <p:cNvPr id="179" name="Freeform 16">
                <a:extLst>
                  <a:ext uri="{FF2B5EF4-FFF2-40B4-BE49-F238E27FC236}">
                    <a16:creationId xmlns="" xmlns:a16="http://schemas.microsoft.com/office/drawing/2014/main" id="{DE7175D7-7095-4982-A917-A75046E38CD2}"/>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0" name="Oval 179">
                <a:extLst>
                  <a:ext uri="{FF2B5EF4-FFF2-40B4-BE49-F238E27FC236}">
                    <a16:creationId xmlns="" xmlns:a16="http://schemas.microsoft.com/office/drawing/2014/main" id="{E8A437E8-1A05-481E-8C3A-70FD84F46FF7}"/>
                  </a:ext>
                </a:extLst>
              </p:cNvPr>
              <p:cNvSpPr>
                <a:spLocks noChangeArrowheads="1"/>
              </p:cNvSpPr>
              <p:nvPr/>
            </p:nvSpPr>
            <p:spPr bwMode="auto">
              <a:xfrm>
                <a:off x="6546850" y="2643188"/>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1" name="Oval 180">
                <a:extLst>
                  <a:ext uri="{FF2B5EF4-FFF2-40B4-BE49-F238E27FC236}">
                    <a16:creationId xmlns="" xmlns:a16="http://schemas.microsoft.com/office/drawing/2014/main" id="{6217CA81-B2CE-4698-896D-C9FFA760CCDF}"/>
                  </a:ext>
                </a:extLst>
              </p:cNvPr>
              <p:cNvSpPr>
                <a:spLocks noChangeArrowheads="1"/>
              </p:cNvSpPr>
              <p:nvPr/>
            </p:nvSpPr>
            <p:spPr bwMode="auto">
              <a:xfrm>
                <a:off x="6546850" y="3049588"/>
                <a:ext cx="128588" cy="125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2" name="Oval 181">
                <a:extLst>
                  <a:ext uri="{FF2B5EF4-FFF2-40B4-BE49-F238E27FC236}">
                    <a16:creationId xmlns="" xmlns:a16="http://schemas.microsoft.com/office/drawing/2014/main" id="{BEAFDE36-D125-484E-9551-F80D3FCBC8B3}"/>
                  </a:ext>
                </a:extLst>
              </p:cNvPr>
              <p:cNvSpPr>
                <a:spLocks noChangeArrowheads="1"/>
              </p:cNvSpPr>
              <p:nvPr/>
            </p:nvSpPr>
            <p:spPr bwMode="auto">
              <a:xfrm>
                <a:off x="6546850" y="34575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83" name="Oval 182">
                <a:extLst>
                  <a:ext uri="{FF2B5EF4-FFF2-40B4-BE49-F238E27FC236}">
                    <a16:creationId xmlns="" xmlns:a16="http://schemas.microsoft.com/office/drawing/2014/main" id="{62E8926F-AC0B-49CF-AC64-1660FA868F18}"/>
                  </a:ext>
                </a:extLst>
              </p:cNvPr>
              <p:cNvSpPr>
                <a:spLocks noChangeArrowheads="1"/>
              </p:cNvSpPr>
              <p:nvPr/>
            </p:nvSpPr>
            <p:spPr bwMode="auto">
              <a:xfrm>
                <a:off x="6546850" y="3863975"/>
                <a:ext cx="128588" cy="1238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6" name="Group 5">
            <a:extLst>
              <a:ext uri="{FF2B5EF4-FFF2-40B4-BE49-F238E27FC236}">
                <a16:creationId xmlns="" xmlns:a16="http://schemas.microsoft.com/office/drawing/2014/main" id="{6452C129-3C14-4304-A5F3-44F343E5BCB1}"/>
              </a:ext>
            </a:extLst>
          </p:cNvPr>
          <p:cNvGrpSpPr/>
          <p:nvPr/>
        </p:nvGrpSpPr>
        <p:grpSpPr>
          <a:xfrm>
            <a:off x="1644076" y="1279890"/>
            <a:ext cx="4015659" cy="1248045"/>
            <a:chOff x="1694179" y="1481423"/>
            <a:chExt cx="4018515" cy="1248929"/>
          </a:xfrm>
        </p:grpSpPr>
        <p:grpSp>
          <p:nvGrpSpPr>
            <p:cNvPr id="171" name="Group 170">
              <a:extLst>
                <a:ext uri="{FF2B5EF4-FFF2-40B4-BE49-F238E27FC236}">
                  <a16:creationId xmlns="" xmlns:a16="http://schemas.microsoft.com/office/drawing/2014/main" id="{76F1658D-EA22-4D71-9E7F-96C6CA64F101}"/>
                </a:ext>
              </a:extLst>
            </p:cNvPr>
            <p:cNvGrpSpPr/>
            <p:nvPr/>
          </p:nvGrpSpPr>
          <p:grpSpPr>
            <a:xfrm>
              <a:off x="2490452" y="2526166"/>
              <a:ext cx="195048" cy="192656"/>
              <a:chOff x="4406091" y="6049087"/>
              <a:chExt cx="2847975" cy="2813050"/>
            </a:xfrm>
            <a:solidFill>
              <a:sysClr val="windowText" lastClr="000000"/>
            </a:solidFill>
          </p:grpSpPr>
          <p:sp>
            <p:nvSpPr>
              <p:cNvPr id="174" name="Freeform 24">
                <a:extLst>
                  <a:ext uri="{FF2B5EF4-FFF2-40B4-BE49-F238E27FC236}">
                    <a16:creationId xmlns="" xmlns:a16="http://schemas.microsoft.com/office/drawing/2014/main" id="{9AE8342F-BDD1-43C6-8D72-20CB6AB025FE}"/>
                  </a:ext>
                </a:extLst>
              </p:cNvPr>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dirty="0">
                  <a:solidFill>
                    <a:srgbClr val="FFFFFF"/>
                  </a:solidFill>
                  <a:latin typeface="Calibri" panose="020F0502020204030204"/>
                </a:endParaRPr>
              </a:p>
            </p:txBody>
          </p:sp>
          <p:sp>
            <p:nvSpPr>
              <p:cNvPr id="175" name="Oval 174">
                <a:extLst>
                  <a:ext uri="{FF2B5EF4-FFF2-40B4-BE49-F238E27FC236}">
                    <a16:creationId xmlns="" xmlns:a16="http://schemas.microsoft.com/office/drawing/2014/main" id="{29742CE0-C165-4061-82D7-CD969A6E5084}"/>
                  </a:ext>
                </a:extLst>
              </p:cNvPr>
              <p:cNvSpPr>
                <a:spLocks noChangeArrowheads="1"/>
              </p:cNvSpPr>
              <p:nvPr/>
            </p:nvSpPr>
            <p:spPr bwMode="auto">
              <a:xfrm>
                <a:off x="5557028" y="7180975"/>
                <a:ext cx="542925" cy="541338"/>
              </a:xfrm>
              <a:prstGeom prst="ellipse">
                <a:avLst/>
              </a:prstGeom>
              <a:solidFill>
                <a:sysClr val="window" lastClr="FFFFFF"/>
              </a:solidFill>
              <a:ln w="9525">
                <a:noFill/>
                <a:round/>
                <a:headEnd/>
                <a:tailEnd/>
              </a:ln>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836" kern="0">
                  <a:solidFill>
                    <a:srgbClr val="FFFFFF"/>
                  </a:solidFill>
                  <a:latin typeface="Calibri" panose="020F0502020204030204"/>
                </a:endParaRPr>
              </a:p>
            </p:txBody>
          </p:sp>
        </p:grpSp>
        <p:sp>
          <p:nvSpPr>
            <p:cNvPr id="172" name="Rectangle 171">
              <a:extLst>
                <a:ext uri="{FF2B5EF4-FFF2-40B4-BE49-F238E27FC236}">
                  <a16:creationId xmlns="" xmlns:a16="http://schemas.microsoft.com/office/drawing/2014/main" id="{309CC7C6-EE57-4972-A763-4759A5BA9A61}"/>
                </a:ext>
              </a:extLst>
            </p:cNvPr>
            <p:cNvSpPr/>
            <p:nvPr/>
          </p:nvSpPr>
          <p:spPr>
            <a:xfrm>
              <a:off x="1938478" y="1481423"/>
              <a:ext cx="3774216" cy="41458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26">
                <a:defRPr/>
              </a:pPr>
              <a:r>
                <a:rPr lang="en-US" sz="2040" kern="0" dirty="0">
                  <a:solidFill>
                    <a:srgbClr val="333333"/>
                  </a:solidFill>
                  <a:latin typeface="Calibri" panose="020F0502020204030204"/>
                </a:rPr>
                <a:t>= Operating system virtualization</a:t>
              </a:r>
              <a:endParaRPr lang="en-US" sz="1836" kern="0" dirty="0">
                <a:solidFill>
                  <a:srgbClr val="002050"/>
                </a:solidFill>
                <a:latin typeface="Calibri" panose="020F0502020204030204"/>
              </a:endParaRPr>
            </a:p>
          </p:txBody>
        </p:sp>
        <p:sp>
          <p:nvSpPr>
            <p:cNvPr id="173" name="Freeform 12">
              <a:extLst>
                <a:ext uri="{FF2B5EF4-FFF2-40B4-BE49-F238E27FC236}">
                  <a16:creationId xmlns="" xmlns:a16="http://schemas.microsoft.com/office/drawing/2014/main" id="{988EF301-A0FD-44A2-B05D-479A0DBBDFEC}"/>
                </a:ext>
              </a:extLst>
            </p:cNvPr>
            <p:cNvSpPr>
              <a:spLocks/>
            </p:cNvSpPr>
            <p:nvPr/>
          </p:nvSpPr>
          <p:spPr bwMode="auto">
            <a:xfrm>
              <a:off x="1694179" y="2649340"/>
              <a:ext cx="41932" cy="81012"/>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7" name="Group 6">
            <a:extLst>
              <a:ext uri="{FF2B5EF4-FFF2-40B4-BE49-F238E27FC236}">
                <a16:creationId xmlns="" xmlns:a16="http://schemas.microsoft.com/office/drawing/2014/main" id="{DB0D489D-895B-41BC-97C9-08CB0A517E79}"/>
              </a:ext>
            </a:extLst>
          </p:cNvPr>
          <p:cNvGrpSpPr/>
          <p:nvPr/>
        </p:nvGrpSpPr>
        <p:grpSpPr>
          <a:xfrm>
            <a:off x="1450439" y="2198644"/>
            <a:ext cx="4676387" cy="1318619"/>
            <a:chOff x="1156050" y="5020815"/>
            <a:chExt cx="4679708" cy="1319554"/>
          </a:xfrm>
        </p:grpSpPr>
        <p:grpSp>
          <p:nvGrpSpPr>
            <p:cNvPr id="153" name="Group 152">
              <a:extLst>
                <a:ext uri="{FF2B5EF4-FFF2-40B4-BE49-F238E27FC236}">
                  <a16:creationId xmlns="" xmlns:a16="http://schemas.microsoft.com/office/drawing/2014/main" id="{F89A4030-0C5A-4C26-8A4C-F926CF8A2906}"/>
                </a:ext>
              </a:extLst>
            </p:cNvPr>
            <p:cNvGrpSpPr/>
            <p:nvPr/>
          </p:nvGrpSpPr>
          <p:grpSpPr>
            <a:xfrm>
              <a:off x="1156051" y="5020815"/>
              <a:ext cx="2130928" cy="473446"/>
              <a:chOff x="1245257" y="1992089"/>
              <a:chExt cx="2196445" cy="488003"/>
            </a:xfrm>
          </p:grpSpPr>
          <p:sp>
            <p:nvSpPr>
              <p:cNvPr id="165" name="Rectangle 164">
                <a:extLst>
                  <a:ext uri="{FF2B5EF4-FFF2-40B4-BE49-F238E27FC236}">
                    <a16:creationId xmlns="" xmlns:a16="http://schemas.microsoft.com/office/drawing/2014/main" id="{66620C7F-E720-41AB-930F-918331E9DA08}"/>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Rectangle 165">
                <a:extLst>
                  <a:ext uri="{FF2B5EF4-FFF2-40B4-BE49-F238E27FC236}">
                    <a16:creationId xmlns="" xmlns:a16="http://schemas.microsoft.com/office/drawing/2014/main" id="{EBAF28D9-C098-4D30-8F22-8548473C0DC5}"/>
                  </a:ext>
                </a:extLst>
              </p:cNvPr>
              <p:cNvSpPr/>
              <p:nvPr/>
            </p:nvSpPr>
            <p:spPr bwMode="auto">
              <a:xfrm>
                <a:off x="1730910" y="1992090"/>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67" name="Group 166">
                <a:extLst>
                  <a:ext uri="{FF2B5EF4-FFF2-40B4-BE49-F238E27FC236}">
                    <a16:creationId xmlns="" xmlns:a16="http://schemas.microsoft.com/office/drawing/2014/main" id="{768B03E2-5314-4E4C-8B31-70837DB346B5}"/>
                  </a:ext>
                </a:extLst>
              </p:cNvPr>
              <p:cNvGrpSpPr/>
              <p:nvPr/>
            </p:nvGrpSpPr>
            <p:grpSpPr>
              <a:xfrm>
                <a:off x="1373336" y="2107146"/>
                <a:ext cx="232215" cy="257886"/>
                <a:chOff x="7434263" y="-2105021"/>
                <a:chExt cx="947737" cy="1052508"/>
              </a:xfrm>
              <a:solidFill>
                <a:sysClr val="windowText" lastClr="000000"/>
              </a:solidFill>
            </p:grpSpPr>
            <p:sp>
              <p:nvSpPr>
                <p:cNvPr id="168" name="Freeform 5">
                  <a:extLst>
                    <a:ext uri="{FF2B5EF4-FFF2-40B4-BE49-F238E27FC236}">
                      <a16:creationId xmlns="" xmlns:a16="http://schemas.microsoft.com/office/drawing/2014/main" id="{319701C1-D663-4AB2-81A5-248C1C0C489C}"/>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9" name="Freeform 6">
                  <a:extLst>
                    <a:ext uri="{FF2B5EF4-FFF2-40B4-BE49-F238E27FC236}">
                      <a16:creationId xmlns="" xmlns:a16="http://schemas.microsoft.com/office/drawing/2014/main" id="{D3465B12-A75F-4368-B145-7C5E75F996E2}"/>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70" name="Freeform 7">
                  <a:extLst>
                    <a:ext uri="{FF2B5EF4-FFF2-40B4-BE49-F238E27FC236}">
                      <a16:creationId xmlns="" xmlns:a16="http://schemas.microsoft.com/office/drawing/2014/main" id="{D12C1B78-0046-4E27-8A6D-DEBEFDAEB31D}"/>
                    </a:ext>
                  </a:extLst>
                </p:cNvPr>
                <p:cNvSpPr>
                  <a:spLocks/>
                </p:cNvSpPr>
                <p:nvPr/>
              </p:nvSpPr>
              <p:spPr bwMode="auto">
                <a:xfrm>
                  <a:off x="7489824" y="-2105021"/>
                  <a:ext cx="838199" cy="47624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4" name="Group 153">
              <a:extLst>
                <a:ext uri="{FF2B5EF4-FFF2-40B4-BE49-F238E27FC236}">
                  <a16:creationId xmlns="" xmlns:a16="http://schemas.microsoft.com/office/drawing/2014/main" id="{B0D79642-92D4-48E1-A76D-ECE8A2B3CFD2}"/>
                </a:ext>
              </a:extLst>
            </p:cNvPr>
            <p:cNvGrpSpPr/>
            <p:nvPr/>
          </p:nvGrpSpPr>
          <p:grpSpPr>
            <a:xfrm>
              <a:off x="1156050" y="5533097"/>
              <a:ext cx="4679708" cy="473445"/>
              <a:chOff x="1245257" y="2520122"/>
              <a:chExt cx="4823590" cy="488002"/>
            </a:xfrm>
          </p:grpSpPr>
          <p:sp>
            <p:nvSpPr>
              <p:cNvPr id="160" name="Rectangle 159">
                <a:extLst>
                  <a:ext uri="{FF2B5EF4-FFF2-40B4-BE49-F238E27FC236}">
                    <a16:creationId xmlns="" xmlns:a16="http://schemas.microsoft.com/office/drawing/2014/main" id="{F7017B0C-3BD2-4C92-A9AF-9ED2EA10307A}"/>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Rectangle 160">
                <a:extLst>
                  <a:ext uri="{FF2B5EF4-FFF2-40B4-BE49-F238E27FC236}">
                    <a16:creationId xmlns="" xmlns:a16="http://schemas.microsoft.com/office/drawing/2014/main" id="{AD9781A7-1501-4093-AAB0-17BBC1F5E97D}"/>
                  </a:ext>
                </a:extLst>
              </p:cNvPr>
              <p:cNvSpPr/>
              <p:nvPr/>
            </p:nvSpPr>
            <p:spPr bwMode="auto">
              <a:xfrm>
                <a:off x="1730907" y="2520122"/>
                <a:ext cx="433794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62" name="Group 161">
                <a:extLst>
                  <a:ext uri="{FF2B5EF4-FFF2-40B4-BE49-F238E27FC236}">
                    <a16:creationId xmlns="" xmlns:a16="http://schemas.microsoft.com/office/drawing/2014/main" id="{1F539FEC-697D-4C39-8C80-52FBAEA6B1A8}"/>
                  </a:ext>
                </a:extLst>
              </p:cNvPr>
              <p:cNvGrpSpPr/>
              <p:nvPr/>
            </p:nvGrpSpPr>
            <p:grpSpPr>
              <a:xfrm>
                <a:off x="1353314" y="2674887"/>
                <a:ext cx="272648" cy="214824"/>
                <a:chOff x="4962525" y="2536825"/>
                <a:chExt cx="2260600" cy="1781175"/>
              </a:xfrm>
            </p:grpSpPr>
            <p:sp>
              <p:nvSpPr>
                <p:cNvPr id="163" name="Freeform 11">
                  <a:extLst>
                    <a:ext uri="{FF2B5EF4-FFF2-40B4-BE49-F238E27FC236}">
                      <a16:creationId xmlns="" xmlns:a16="http://schemas.microsoft.com/office/drawing/2014/main" id="{FCEDBBF9-CF5F-4FA4-8F7A-2940B02C04C3}"/>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64" name="Freeform 12">
                  <a:extLst>
                    <a:ext uri="{FF2B5EF4-FFF2-40B4-BE49-F238E27FC236}">
                      <a16:creationId xmlns="" xmlns:a16="http://schemas.microsoft.com/office/drawing/2014/main" id="{B8A80339-69D8-4571-A1A6-B22573522A80}"/>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55" name="Group 154">
              <a:extLst>
                <a:ext uri="{FF2B5EF4-FFF2-40B4-BE49-F238E27FC236}">
                  <a16:creationId xmlns="" xmlns:a16="http://schemas.microsoft.com/office/drawing/2014/main" id="{4D35FD90-C9C8-43E0-B593-3D7B6BA84915}"/>
                </a:ext>
              </a:extLst>
            </p:cNvPr>
            <p:cNvGrpSpPr/>
            <p:nvPr/>
          </p:nvGrpSpPr>
          <p:grpSpPr>
            <a:xfrm>
              <a:off x="1432754" y="6199777"/>
              <a:ext cx="13445" cy="140592"/>
              <a:chOff x="6546850" y="2643188"/>
              <a:chExt cx="128588" cy="1344612"/>
            </a:xfrm>
            <a:solidFill>
              <a:sysClr val="windowText" lastClr="000000"/>
            </a:solidFill>
          </p:grpSpPr>
          <p:sp>
            <p:nvSpPr>
              <p:cNvPr id="156" name="Oval 155">
                <a:extLst>
                  <a:ext uri="{FF2B5EF4-FFF2-40B4-BE49-F238E27FC236}">
                    <a16:creationId xmlns="" xmlns:a16="http://schemas.microsoft.com/office/drawing/2014/main" id="{1317ED9D-FE38-44E7-BC99-26038E4C1917}"/>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7" name="Oval 156">
                <a:extLst>
                  <a:ext uri="{FF2B5EF4-FFF2-40B4-BE49-F238E27FC236}">
                    <a16:creationId xmlns="" xmlns:a16="http://schemas.microsoft.com/office/drawing/2014/main" id="{06E1FD4A-57AC-4994-A033-352C60E3744E}"/>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8" name="Oval 157">
                <a:extLst>
                  <a:ext uri="{FF2B5EF4-FFF2-40B4-BE49-F238E27FC236}">
                    <a16:creationId xmlns="" xmlns:a16="http://schemas.microsoft.com/office/drawing/2014/main" id="{D27F2FAF-63D7-4F54-BD3E-F8D1E9F22C7B}"/>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59" name="Oval 158">
                <a:extLst>
                  <a:ext uri="{FF2B5EF4-FFF2-40B4-BE49-F238E27FC236}">
                    <a16:creationId xmlns="" xmlns:a16="http://schemas.microsoft.com/office/drawing/2014/main" id="{D265FCF7-5054-4BF7-9B31-5623ADF11D08}"/>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8" name="Group 7">
            <a:extLst>
              <a:ext uri="{FF2B5EF4-FFF2-40B4-BE49-F238E27FC236}">
                <a16:creationId xmlns="" xmlns:a16="http://schemas.microsoft.com/office/drawing/2014/main" id="{9AE00C20-8BAA-4256-92F0-EF9C2E780D48}"/>
              </a:ext>
            </a:extLst>
          </p:cNvPr>
          <p:cNvGrpSpPr/>
          <p:nvPr/>
        </p:nvGrpSpPr>
        <p:grpSpPr>
          <a:xfrm>
            <a:off x="5384578" y="2015022"/>
            <a:ext cx="742233" cy="645996"/>
            <a:chOff x="5096392" y="3597025"/>
            <a:chExt cx="819831" cy="633656"/>
          </a:xfrm>
        </p:grpSpPr>
        <p:sp>
          <p:nvSpPr>
            <p:cNvPr id="148" name="Freeform 5">
              <a:extLst>
                <a:ext uri="{FF2B5EF4-FFF2-40B4-BE49-F238E27FC236}">
                  <a16:creationId xmlns="" xmlns:a16="http://schemas.microsoft.com/office/drawing/2014/main" id="{E9CC285C-E296-45A8-BADF-BBA5A0D9535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9" name="Freeform 6">
              <a:extLst>
                <a:ext uri="{FF2B5EF4-FFF2-40B4-BE49-F238E27FC236}">
                  <a16:creationId xmlns="" xmlns:a16="http://schemas.microsoft.com/office/drawing/2014/main" id="{761408E6-60D3-40BF-AA4F-771FE711DEF1}"/>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0" name="Freeform 7">
              <a:extLst>
                <a:ext uri="{FF2B5EF4-FFF2-40B4-BE49-F238E27FC236}">
                  <a16:creationId xmlns="" xmlns:a16="http://schemas.microsoft.com/office/drawing/2014/main" id="{D0C74853-8759-4855-835F-5F2964F72E9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51" name="TextBox 120">
              <a:extLst>
                <a:ext uri="{FF2B5EF4-FFF2-40B4-BE49-F238E27FC236}">
                  <a16:creationId xmlns="" xmlns:a16="http://schemas.microsoft.com/office/drawing/2014/main" id="{67D1612C-FEBA-4526-85C9-BA74FEAA54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52" name="Rectangle 151">
              <a:extLst>
                <a:ext uri="{FF2B5EF4-FFF2-40B4-BE49-F238E27FC236}">
                  <a16:creationId xmlns="" xmlns:a16="http://schemas.microsoft.com/office/drawing/2014/main" id="{15D95965-956F-458E-817B-AE91E608080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9" name="Group 8">
            <a:extLst>
              <a:ext uri="{FF2B5EF4-FFF2-40B4-BE49-F238E27FC236}">
                <a16:creationId xmlns="" xmlns:a16="http://schemas.microsoft.com/office/drawing/2014/main" id="{26A8C311-ACCF-45E5-847B-B4134D25B9BA}"/>
              </a:ext>
            </a:extLst>
          </p:cNvPr>
          <p:cNvGrpSpPr/>
          <p:nvPr/>
        </p:nvGrpSpPr>
        <p:grpSpPr>
          <a:xfrm>
            <a:off x="4609332" y="2015022"/>
            <a:ext cx="742233" cy="645996"/>
            <a:chOff x="5096392" y="3597025"/>
            <a:chExt cx="819831" cy="633656"/>
          </a:xfrm>
        </p:grpSpPr>
        <p:sp>
          <p:nvSpPr>
            <p:cNvPr id="143" name="Freeform 5">
              <a:extLst>
                <a:ext uri="{FF2B5EF4-FFF2-40B4-BE49-F238E27FC236}">
                  <a16:creationId xmlns="" xmlns:a16="http://schemas.microsoft.com/office/drawing/2014/main" id="{DE678EA0-D0D9-4F34-A05B-55826C99B329}"/>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4" name="Freeform 6">
              <a:extLst>
                <a:ext uri="{FF2B5EF4-FFF2-40B4-BE49-F238E27FC236}">
                  <a16:creationId xmlns="" xmlns:a16="http://schemas.microsoft.com/office/drawing/2014/main" id="{CE18733F-8252-428C-9434-7D19D095751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5" name="Freeform 7">
              <a:extLst>
                <a:ext uri="{FF2B5EF4-FFF2-40B4-BE49-F238E27FC236}">
                  <a16:creationId xmlns="" xmlns:a16="http://schemas.microsoft.com/office/drawing/2014/main" id="{DDB1BD1B-6F98-4F90-B4C0-7DA9DE547040}"/>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6" name="TextBox 126">
              <a:extLst>
                <a:ext uri="{FF2B5EF4-FFF2-40B4-BE49-F238E27FC236}">
                  <a16:creationId xmlns="" xmlns:a16="http://schemas.microsoft.com/office/drawing/2014/main" id="{30393B9F-2AB8-48EC-B021-3687332D708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7" name="Rectangle 146">
              <a:extLst>
                <a:ext uri="{FF2B5EF4-FFF2-40B4-BE49-F238E27FC236}">
                  <a16:creationId xmlns="" xmlns:a16="http://schemas.microsoft.com/office/drawing/2014/main" id="{42E08ABE-9E2A-48AE-90F1-229C6247B2E3}"/>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10" name="Group 9">
            <a:extLst>
              <a:ext uri="{FF2B5EF4-FFF2-40B4-BE49-F238E27FC236}">
                <a16:creationId xmlns="" xmlns:a16="http://schemas.microsoft.com/office/drawing/2014/main" id="{7A399386-42C8-4913-9EDC-99A4AC032892}"/>
              </a:ext>
            </a:extLst>
          </p:cNvPr>
          <p:cNvGrpSpPr/>
          <p:nvPr/>
        </p:nvGrpSpPr>
        <p:grpSpPr>
          <a:xfrm>
            <a:off x="3834085" y="2018033"/>
            <a:ext cx="742233" cy="645996"/>
            <a:chOff x="5096392" y="3597025"/>
            <a:chExt cx="819831" cy="633656"/>
          </a:xfrm>
        </p:grpSpPr>
        <p:sp>
          <p:nvSpPr>
            <p:cNvPr id="138" name="Freeform 5">
              <a:extLst>
                <a:ext uri="{FF2B5EF4-FFF2-40B4-BE49-F238E27FC236}">
                  <a16:creationId xmlns="" xmlns:a16="http://schemas.microsoft.com/office/drawing/2014/main" id="{2CEDDCE0-DCE5-4FE3-8604-AF7782B9B43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39" name="Freeform 6">
              <a:extLst>
                <a:ext uri="{FF2B5EF4-FFF2-40B4-BE49-F238E27FC236}">
                  <a16:creationId xmlns="" xmlns:a16="http://schemas.microsoft.com/office/drawing/2014/main" id="{0A568504-B10F-4394-875F-2C44612298F3}"/>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0" name="Freeform 7">
              <a:extLst>
                <a:ext uri="{FF2B5EF4-FFF2-40B4-BE49-F238E27FC236}">
                  <a16:creationId xmlns="" xmlns:a16="http://schemas.microsoft.com/office/drawing/2014/main" id="{5C00CF5F-539A-445F-BAC9-3F9C927D6A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141" name="TextBox 132">
              <a:extLst>
                <a:ext uri="{FF2B5EF4-FFF2-40B4-BE49-F238E27FC236}">
                  <a16:creationId xmlns="" xmlns:a16="http://schemas.microsoft.com/office/drawing/2014/main" id="{6D171B4C-A8FF-48FA-A363-93D639768CE5}"/>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142" name="Rectangle 141">
              <a:extLst>
                <a:ext uri="{FF2B5EF4-FFF2-40B4-BE49-F238E27FC236}">
                  <a16:creationId xmlns="" xmlns:a16="http://schemas.microsoft.com/office/drawing/2014/main" id="{14CA0B4D-408E-40B4-B066-BB663E04411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sp>
        <p:nvSpPr>
          <p:cNvPr id="11" name="TextBox 134">
            <a:extLst>
              <a:ext uri="{FF2B5EF4-FFF2-40B4-BE49-F238E27FC236}">
                <a16:creationId xmlns="" xmlns:a16="http://schemas.microsoft.com/office/drawing/2014/main" id="{2C73EBE9-3124-487F-9823-6BA4039CAA01}"/>
              </a:ext>
            </a:extLst>
          </p:cNvPr>
          <p:cNvSpPr txBox="1"/>
          <p:nvPr/>
        </p:nvSpPr>
        <p:spPr>
          <a:xfrm>
            <a:off x="255953" y="3938043"/>
            <a:ext cx="6873073" cy="2577704"/>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Traditional virtual machines </a:t>
            </a:r>
            <a:r>
              <a:rPr lang="en-US" sz="2040" kern="0" dirty="0">
                <a:solidFill>
                  <a:srgbClr val="333333"/>
                </a:solidFill>
                <a:latin typeface="Calibri" panose="020F0502020204030204"/>
              </a:rPr>
              <a:t>= hardware virtualization</a:t>
            </a:r>
          </a:p>
        </p:txBody>
      </p:sp>
      <p:sp>
        <p:nvSpPr>
          <p:cNvPr id="12" name="Rectangle 11">
            <a:extLst>
              <a:ext uri="{FF2B5EF4-FFF2-40B4-BE49-F238E27FC236}">
                <a16:creationId xmlns="" xmlns:a16="http://schemas.microsoft.com/office/drawing/2014/main" id="{791BBBF3-FCFA-41ED-B59B-E4FE16AC3F04}"/>
              </a:ext>
            </a:extLst>
          </p:cNvPr>
          <p:cNvSpPr/>
          <p:nvPr/>
        </p:nvSpPr>
        <p:spPr bwMode="auto">
          <a:xfrm>
            <a:off x="5532816" y="5495201"/>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13" name="Group 12">
            <a:extLst>
              <a:ext uri="{FF2B5EF4-FFF2-40B4-BE49-F238E27FC236}">
                <a16:creationId xmlns="" xmlns:a16="http://schemas.microsoft.com/office/drawing/2014/main" id="{9046AB71-A062-42DD-A7F7-1E8F9E24E49B}"/>
              </a:ext>
            </a:extLst>
          </p:cNvPr>
          <p:cNvGrpSpPr/>
          <p:nvPr/>
        </p:nvGrpSpPr>
        <p:grpSpPr>
          <a:xfrm>
            <a:off x="3741901" y="5234541"/>
            <a:ext cx="188234" cy="209043"/>
            <a:chOff x="7434267" y="-1318825"/>
            <a:chExt cx="947742" cy="1052511"/>
          </a:xfrm>
          <a:solidFill>
            <a:sysClr val="windowText" lastClr="000000"/>
          </a:solidFill>
        </p:grpSpPr>
        <p:sp>
          <p:nvSpPr>
            <p:cNvPr id="135" name="Freeform 5">
              <a:extLst>
                <a:ext uri="{FF2B5EF4-FFF2-40B4-BE49-F238E27FC236}">
                  <a16:creationId xmlns="" xmlns:a16="http://schemas.microsoft.com/office/drawing/2014/main" id="{0D7B7881-9D63-4897-B0EF-AFD6770001E4}"/>
                </a:ext>
              </a:extLst>
            </p:cNvPr>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6" name="Freeform 6">
              <a:extLst>
                <a:ext uri="{FF2B5EF4-FFF2-40B4-BE49-F238E27FC236}">
                  <a16:creationId xmlns="" xmlns:a16="http://schemas.microsoft.com/office/drawing/2014/main" id="{4B3BEDC8-3678-4D78-9CEC-E7D955A126AB}"/>
                </a:ext>
              </a:extLst>
            </p:cNvPr>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7" name="Freeform 7">
              <a:extLst>
                <a:ext uri="{FF2B5EF4-FFF2-40B4-BE49-F238E27FC236}">
                  <a16:creationId xmlns="" xmlns:a16="http://schemas.microsoft.com/office/drawing/2014/main" id="{77D48022-2F52-415B-91B4-EDF4DD0AD9B6}"/>
                </a:ext>
              </a:extLst>
            </p:cNvPr>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4" name="Group 13">
            <a:extLst>
              <a:ext uri="{FF2B5EF4-FFF2-40B4-BE49-F238E27FC236}">
                <a16:creationId xmlns="" xmlns:a16="http://schemas.microsoft.com/office/drawing/2014/main" id="{C95FAC9A-7F99-480B-A785-F441C40E2BD0}"/>
              </a:ext>
            </a:extLst>
          </p:cNvPr>
          <p:cNvGrpSpPr/>
          <p:nvPr/>
        </p:nvGrpSpPr>
        <p:grpSpPr>
          <a:xfrm>
            <a:off x="3714427" y="5565272"/>
            <a:ext cx="243180" cy="191602"/>
            <a:chOff x="4962525" y="3988427"/>
            <a:chExt cx="2260600" cy="1781175"/>
          </a:xfrm>
        </p:grpSpPr>
        <p:sp>
          <p:nvSpPr>
            <p:cNvPr id="133" name="Freeform 11">
              <a:extLst>
                <a:ext uri="{FF2B5EF4-FFF2-40B4-BE49-F238E27FC236}">
                  <a16:creationId xmlns="" xmlns:a16="http://schemas.microsoft.com/office/drawing/2014/main" id="{5F6E7008-9C35-4ED6-B176-4BAE729D3FF7}"/>
                </a:ext>
              </a:extLst>
            </p:cNvPr>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4" name="Freeform 12">
              <a:extLst>
                <a:ext uri="{FF2B5EF4-FFF2-40B4-BE49-F238E27FC236}">
                  <a16:creationId xmlns="" xmlns:a16="http://schemas.microsoft.com/office/drawing/2014/main" id="{079F0B5F-BEEB-4B90-8758-632F9A5E0866}"/>
                </a:ext>
              </a:extLst>
            </p:cNvPr>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15" name="TextBox 143">
            <a:extLst>
              <a:ext uri="{FF2B5EF4-FFF2-40B4-BE49-F238E27FC236}">
                <a16:creationId xmlns="" xmlns:a16="http://schemas.microsoft.com/office/drawing/2014/main" id="{3B38A4C8-ADF1-4985-A09E-091771B24DC9}"/>
              </a:ext>
            </a:extLst>
          </p:cNvPr>
          <p:cNvSpPr txBox="1"/>
          <p:nvPr/>
        </p:nvSpPr>
        <p:spPr>
          <a:xfrm>
            <a:off x="341811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16" name="Group 15">
            <a:extLst>
              <a:ext uri="{FF2B5EF4-FFF2-40B4-BE49-F238E27FC236}">
                <a16:creationId xmlns="" xmlns:a16="http://schemas.microsoft.com/office/drawing/2014/main" id="{41A9A4DD-2307-4C56-8F69-8463EB83C2DC}"/>
              </a:ext>
            </a:extLst>
          </p:cNvPr>
          <p:cNvGrpSpPr/>
          <p:nvPr/>
        </p:nvGrpSpPr>
        <p:grpSpPr>
          <a:xfrm>
            <a:off x="3418119" y="5181185"/>
            <a:ext cx="835798" cy="633056"/>
            <a:chOff x="5399594" y="2421341"/>
            <a:chExt cx="862107" cy="550004"/>
          </a:xfrm>
        </p:grpSpPr>
        <p:sp>
          <p:nvSpPr>
            <p:cNvPr id="131" name="Rectangle 130">
              <a:extLst>
                <a:ext uri="{FF2B5EF4-FFF2-40B4-BE49-F238E27FC236}">
                  <a16:creationId xmlns="" xmlns:a16="http://schemas.microsoft.com/office/drawing/2014/main" id="{C3EBB43E-F5ED-4BBE-A809-D748A37CEAD1}"/>
                </a:ext>
              </a:extLst>
            </p:cNvPr>
            <p:cNvSpPr/>
            <p:nvPr/>
          </p:nvSpPr>
          <p:spPr bwMode="auto">
            <a:xfrm>
              <a:off x="5399596" y="2421341"/>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32" name="Rectangle 131">
              <a:extLst>
                <a:ext uri="{FF2B5EF4-FFF2-40B4-BE49-F238E27FC236}">
                  <a16:creationId xmlns="" xmlns:a16="http://schemas.microsoft.com/office/drawing/2014/main" id="{9E356AAE-A34A-4CDA-96C6-2BF6198C7505}"/>
                </a:ext>
              </a:extLst>
            </p:cNvPr>
            <p:cNvSpPr/>
            <p:nvPr/>
          </p:nvSpPr>
          <p:spPr bwMode="auto">
            <a:xfrm>
              <a:off x="5399594" y="2697025"/>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17" name="Rectangle 16">
            <a:extLst>
              <a:ext uri="{FF2B5EF4-FFF2-40B4-BE49-F238E27FC236}">
                <a16:creationId xmlns="" xmlns:a16="http://schemas.microsoft.com/office/drawing/2014/main" id="{CF9C0171-6F84-4547-B701-AB6A0304E0DC}"/>
              </a:ext>
            </a:extLst>
          </p:cNvPr>
          <p:cNvSpPr/>
          <p:nvPr/>
        </p:nvSpPr>
        <p:spPr bwMode="auto">
          <a:xfrm>
            <a:off x="3307339" y="5865513"/>
            <a:ext cx="3068685" cy="473109"/>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endParaRPr lang="en-US" sz="2448"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18" name="Group 17">
            <a:extLst>
              <a:ext uri="{FF2B5EF4-FFF2-40B4-BE49-F238E27FC236}">
                <a16:creationId xmlns="" xmlns:a16="http://schemas.microsoft.com/office/drawing/2014/main" id="{875EE736-629B-447F-AB06-FDE5ECFDA436}"/>
              </a:ext>
            </a:extLst>
          </p:cNvPr>
          <p:cNvGrpSpPr/>
          <p:nvPr/>
        </p:nvGrpSpPr>
        <p:grpSpPr>
          <a:xfrm>
            <a:off x="4799252" y="5231234"/>
            <a:ext cx="188233" cy="209044"/>
            <a:chOff x="7434263" y="-1335463"/>
            <a:chExt cx="947737" cy="1052514"/>
          </a:xfrm>
          <a:solidFill>
            <a:sysClr val="windowText" lastClr="000000"/>
          </a:solidFill>
        </p:grpSpPr>
        <p:sp>
          <p:nvSpPr>
            <p:cNvPr id="128" name="Freeform 5">
              <a:extLst>
                <a:ext uri="{FF2B5EF4-FFF2-40B4-BE49-F238E27FC236}">
                  <a16:creationId xmlns="" xmlns:a16="http://schemas.microsoft.com/office/drawing/2014/main" id="{D8C7F0A0-B126-4F0F-B7E4-93CF5C5DE106}"/>
                </a:ext>
              </a:extLst>
            </p:cNvPr>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9" name="Freeform 6">
              <a:extLst>
                <a:ext uri="{FF2B5EF4-FFF2-40B4-BE49-F238E27FC236}">
                  <a16:creationId xmlns="" xmlns:a16="http://schemas.microsoft.com/office/drawing/2014/main" id="{9A5184AD-3183-44DA-A7A5-BCD09D87B4A4}"/>
                </a:ext>
              </a:extLst>
            </p:cNvPr>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30" name="Freeform 7">
              <a:extLst>
                <a:ext uri="{FF2B5EF4-FFF2-40B4-BE49-F238E27FC236}">
                  <a16:creationId xmlns="" xmlns:a16="http://schemas.microsoft.com/office/drawing/2014/main" id="{78563C14-F514-43E2-A91B-09005F0A4054}"/>
                </a:ext>
              </a:extLst>
            </p:cNvPr>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19" name="Group 18">
            <a:extLst>
              <a:ext uri="{FF2B5EF4-FFF2-40B4-BE49-F238E27FC236}">
                <a16:creationId xmlns="" xmlns:a16="http://schemas.microsoft.com/office/drawing/2014/main" id="{AB4B4CBD-0BFF-4E37-B2E8-B5DB906AD4CF}"/>
              </a:ext>
            </a:extLst>
          </p:cNvPr>
          <p:cNvGrpSpPr/>
          <p:nvPr/>
        </p:nvGrpSpPr>
        <p:grpSpPr>
          <a:xfrm>
            <a:off x="4771778" y="5561968"/>
            <a:ext cx="243180" cy="191602"/>
            <a:chOff x="4962525" y="3957709"/>
            <a:chExt cx="2260600" cy="1781175"/>
          </a:xfrm>
        </p:grpSpPr>
        <p:sp>
          <p:nvSpPr>
            <p:cNvPr id="126" name="Freeform 11">
              <a:extLst>
                <a:ext uri="{FF2B5EF4-FFF2-40B4-BE49-F238E27FC236}">
                  <a16:creationId xmlns="" xmlns:a16="http://schemas.microsoft.com/office/drawing/2014/main" id="{5DD774D0-E30E-4261-A4DB-0108A3054C29}"/>
                </a:ext>
              </a:extLst>
            </p:cNvPr>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7" name="Freeform 12">
              <a:extLst>
                <a:ext uri="{FF2B5EF4-FFF2-40B4-BE49-F238E27FC236}">
                  <a16:creationId xmlns="" xmlns:a16="http://schemas.microsoft.com/office/drawing/2014/main" id="{EB40F10E-2372-4403-AEA9-A72618291636}"/>
                </a:ext>
              </a:extLst>
            </p:cNvPr>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sp>
        <p:nvSpPr>
          <p:cNvPr id="20" name="TextBox 155">
            <a:extLst>
              <a:ext uri="{FF2B5EF4-FFF2-40B4-BE49-F238E27FC236}">
                <a16:creationId xmlns="" xmlns:a16="http://schemas.microsoft.com/office/drawing/2014/main" id="{F4DA2577-ECDC-41C0-8084-3181FB5DC56B}"/>
              </a:ext>
            </a:extLst>
          </p:cNvPr>
          <p:cNvSpPr txBox="1"/>
          <p:nvPr/>
        </p:nvSpPr>
        <p:spPr>
          <a:xfrm>
            <a:off x="4475469" y="484763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grpSp>
        <p:nvGrpSpPr>
          <p:cNvPr id="21" name="Group 20">
            <a:extLst>
              <a:ext uri="{FF2B5EF4-FFF2-40B4-BE49-F238E27FC236}">
                <a16:creationId xmlns="" xmlns:a16="http://schemas.microsoft.com/office/drawing/2014/main" id="{B8288106-6474-4CE7-9D50-316CBA0EC4D4}"/>
              </a:ext>
            </a:extLst>
          </p:cNvPr>
          <p:cNvGrpSpPr/>
          <p:nvPr/>
        </p:nvGrpSpPr>
        <p:grpSpPr>
          <a:xfrm>
            <a:off x="4475469" y="5177879"/>
            <a:ext cx="835796" cy="633056"/>
            <a:chOff x="5399594" y="2418470"/>
            <a:chExt cx="862105" cy="550004"/>
          </a:xfrm>
        </p:grpSpPr>
        <p:sp>
          <p:nvSpPr>
            <p:cNvPr id="124" name="Rectangle 123">
              <a:extLst>
                <a:ext uri="{FF2B5EF4-FFF2-40B4-BE49-F238E27FC236}">
                  <a16:creationId xmlns="" xmlns:a16="http://schemas.microsoft.com/office/drawing/2014/main" id="{4DC33A7A-315B-4B9D-9E86-80207734C1EE}"/>
                </a:ext>
              </a:extLst>
            </p:cNvPr>
            <p:cNvSpPr/>
            <p:nvPr/>
          </p:nvSpPr>
          <p:spPr bwMode="auto">
            <a:xfrm>
              <a:off x="5399594" y="2418470"/>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sp>
          <p:nvSpPr>
            <p:cNvPr id="125" name="Rectangle 124">
              <a:extLst>
                <a:ext uri="{FF2B5EF4-FFF2-40B4-BE49-F238E27FC236}">
                  <a16:creationId xmlns="" xmlns:a16="http://schemas.microsoft.com/office/drawing/2014/main" id="{4F31F305-A15D-44BC-89E3-496DE2F5ED43}"/>
                </a:ext>
              </a:extLst>
            </p:cNvPr>
            <p:cNvSpPr/>
            <p:nvPr/>
          </p:nvSpPr>
          <p:spPr bwMode="auto">
            <a:xfrm>
              <a:off x="5399594" y="2694154"/>
              <a:ext cx="862105" cy="274320"/>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sp>
        <p:nvSpPr>
          <p:cNvPr id="22" name="Freeform 5">
            <a:extLst>
              <a:ext uri="{FF2B5EF4-FFF2-40B4-BE49-F238E27FC236}">
                <a16:creationId xmlns="" xmlns:a16="http://schemas.microsoft.com/office/drawing/2014/main" id="{31658771-C44C-4294-892C-CB011EE09812}"/>
              </a:ext>
            </a:extLst>
          </p:cNvPr>
          <p:cNvSpPr>
            <a:spLocks/>
          </p:cNvSpPr>
          <p:nvPr/>
        </p:nvSpPr>
        <p:spPr bwMode="auto">
          <a:xfrm>
            <a:off x="5856597" y="5308513"/>
            <a:ext cx="84184" cy="144407"/>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3" name="Freeform 6">
            <a:extLst>
              <a:ext uri="{FF2B5EF4-FFF2-40B4-BE49-F238E27FC236}">
                <a16:creationId xmlns="" xmlns:a16="http://schemas.microsoft.com/office/drawing/2014/main" id="{7BC982E8-3210-46C6-96C9-8B82B1F026A3}"/>
              </a:ext>
            </a:extLst>
          </p:cNvPr>
          <p:cNvSpPr>
            <a:spLocks/>
          </p:cNvSpPr>
          <p:nvPr/>
        </p:nvSpPr>
        <p:spPr bwMode="auto">
          <a:xfrm>
            <a:off x="5961276" y="5308513"/>
            <a:ext cx="83554" cy="144407"/>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4" name="Freeform 7">
            <a:extLst>
              <a:ext uri="{FF2B5EF4-FFF2-40B4-BE49-F238E27FC236}">
                <a16:creationId xmlns="" xmlns:a16="http://schemas.microsoft.com/office/drawing/2014/main" id="{9D821469-8E9D-456A-8856-623BE43F9011}"/>
              </a:ext>
            </a:extLst>
          </p:cNvPr>
          <p:cNvSpPr>
            <a:spLocks/>
          </p:cNvSpPr>
          <p:nvPr/>
        </p:nvSpPr>
        <p:spPr bwMode="auto">
          <a:xfrm>
            <a:off x="5867633" y="5243877"/>
            <a:ext cx="166476" cy="9459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5" name="Freeform 11">
            <a:extLst>
              <a:ext uri="{FF2B5EF4-FFF2-40B4-BE49-F238E27FC236}">
                <a16:creationId xmlns="" xmlns:a16="http://schemas.microsoft.com/office/drawing/2014/main" id="{5FDF5754-90AA-4C15-95AD-DA59AF1A2EF5}"/>
              </a:ext>
            </a:extLst>
          </p:cNvPr>
          <p:cNvSpPr>
            <a:spLocks noEditPoints="1"/>
          </p:cNvSpPr>
          <p:nvPr/>
        </p:nvSpPr>
        <p:spPr bwMode="auto">
          <a:xfrm>
            <a:off x="5829126" y="5561968"/>
            <a:ext cx="243180" cy="191602"/>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6" name="Freeform 12">
            <a:extLst>
              <a:ext uri="{FF2B5EF4-FFF2-40B4-BE49-F238E27FC236}">
                <a16:creationId xmlns="" xmlns:a16="http://schemas.microsoft.com/office/drawing/2014/main" id="{D45852A0-45B8-4358-9AB8-92D3960CB00D}"/>
              </a:ext>
            </a:extLst>
          </p:cNvPr>
          <p:cNvSpPr>
            <a:spLocks/>
          </p:cNvSpPr>
          <p:nvPr/>
        </p:nvSpPr>
        <p:spPr bwMode="auto">
          <a:xfrm>
            <a:off x="5931930" y="5597658"/>
            <a:ext cx="42693" cy="8248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rgbClr val="333333"/>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27" name="TextBox 164">
            <a:extLst>
              <a:ext uri="{FF2B5EF4-FFF2-40B4-BE49-F238E27FC236}">
                <a16:creationId xmlns="" xmlns:a16="http://schemas.microsoft.com/office/drawing/2014/main" id="{D89AB37A-2E8F-4E5C-959C-7C527F0F38D3}"/>
              </a:ext>
            </a:extLst>
          </p:cNvPr>
          <p:cNvSpPr txBox="1"/>
          <p:nvPr/>
        </p:nvSpPr>
        <p:spPr>
          <a:xfrm>
            <a:off x="5532816" y="4860274"/>
            <a:ext cx="835796" cy="33034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122" b="1" kern="0" dirty="0">
                <a:solidFill>
                  <a:srgbClr val="FFFFFF"/>
                </a:solidFill>
                <a:latin typeface="Calibri" panose="020F0502020204030204"/>
              </a:rPr>
              <a:t>VM</a:t>
            </a:r>
          </a:p>
        </p:txBody>
      </p:sp>
      <p:sp>
        <p:nvSpPr>
          <p:cNvPr id="28" name="Rectangle 27">
            <a:extLst>
              <a:ext uri="{FF2B5EF4-FFF2-40B4-BE49-F238E27FC236}">
                <a16:creationId xmlns="" xmlns:a16="http://schemas.microsoft.com/office/drawing/2014/main" id="{C78471A5-B7FA-4D58-AFE3-C68FAF2794C9}"/>
              </a:ext>
            </a:extLst>
          </p:cNvPr>
          <p:cNvSpPr/>
          <p:nvPr/>
        </p:nvSpPr>
        <p:spPr bwMode="auto">
          <a:xfrm>
            <a:off x="5532816" y="5190526"/>
            <a:ext cx="835796" cy="315744"/>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solidFill>
                <a:srgbClr val="FFFFFF"/>
              </a:solidFill>
              <a:latin typeface="Calibri" panose="020F0502020204030204"/>
              <a:ea typeface="Segoe UI" pitchFamily="34" charset="0"/>
              <a:cs typeface="Segoe UI" pitchFamily="34" charset="0"/>
            </a:endParaRPr>
          </a:p>
        </p:txBody>
      </p:sp>
      <p:grpSp>
        <p:nvGrpSpPr>
          <p:cNvPr id="29" name="Group 28">
            <a:extLst>
              <a:ext uri="{FF2B5EF4-FFF2-40B4-BE49-F238E27FC236}">
                <a16:creationId xmlns="" xmlns:a16="http://schemas.microsoft.com/office/drawing/2014/main" id="{E1073CD6-E0B2-47B8-91A2-22B097480893}"/>
              </a:ext>
            </a:extLst>
          </p:cNvPr>
          <p:cNvGrpSpPr/>
          <p:nvPr/>
        </p:nvGrpSpPr>
        <p:grpSpPr>
          <a:xfrm>
            <a:off x="1177924" y="4841679"/>
            <a:ext cx="2129414" cy="1496947"/>
            <a:chOff x="1156050" y="5020815"/>
            <a:chExt cx="2130927" cy="1498008"/>
          </a:xfrm>
        </p:grpSpPr>
        <p:grpSp>
          <p:nvGrpSpPr>
            <p:cNvPr id="102" name="Group 101">
              <a:extLst>
                <a:ext uri="{FF2B5EF4-FFF2-40B4-BE49-F238E27FC236}">
                  <a16:creationId xmlns="" xmlns:a16="http://schemas.microsoft.com/office/drawing/2014/main" id="{75865D65-1F10-4492-817F-506F7B47F87D}"/>
                </a:ext>
              </a:extLst>
            </p:cNvPr>
            <p:cNvGrpSpPr/>
            <p:nvPr/>
          </p:nvGrpSpPr>
          <p:grpSpPr>
            <a:xfrm>
              <a:off x="1156050" y="5020815"/>
              <a:ext cx="2130927" cy="473445"/>
              <a:chOff x="1245257" y="1992089"/>
              <a:chExt cx="2196444" cy="488002"/>
            </a:xfrm>
          </p:grpSpPr>
          <p:sp>
            <p:nvSpPr>
              <p:cNvPr id="118" name="Rectangle 117">
                <a:extLst>
                  <a:ext uri="{FF2B5EF4-FFF2-40B4-BE49-F238E27FC236}">
                    <a16:creationId xmlns="" xmlns:a16="http://schemas.microsoft.com/office/drawing/2014/main" id="{A5EF2E39-38DF-4B1C-B1F2-5F18AC336393}"/>
                  </a:ext>
                </a:extLst>
              </p:cNvPr>
              <p:cNvSpPr/>
              <p:nvPr/>
            </p:nvSpPr>
            <p:spPr bwMode="auto">
              <a:xfrm>
                <a:off x="1245257" y="1992089"/>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9" name="Rectangle 118">
                <a:extLst>
                  <a:ext uri="{FF2B5EF4-FFF2-40B4-BE49-F238E27FC236}">
                    <a16:creationId xmlns="" xmlns:a16="http://schemas.microsoft.com/office/drawing/2014/main" id="{9A2D47B3-B989-4872-B49D-1249D2A6549E}"/>
                  </a:ext>
                </a:extLst>
              </p:cNvPr>
              <p:cNvSpPr/>
              <p:nvPr/>
            </p:nvSpPr>
            <p:spPr bwMode="auto">
              <a:xfrm>
                <a:off x="1730909" y="1992089"/>
                <a:ext cx="1710792"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a:t>
                </a:r>
              </a:p>
            </p:txBody>
          </p:sp>
          <p:grpSp>
            <p:nvGrpSpPr>
              <p:cNvPr id="120" name="Group 119">
                <a:extLst>
                  <a:ext uri="{FF2B5EF4-FFF2-40B4-BE49-F238E27FC236}">
                    <a16:creationId xmlns="" xmlns:a16="http://schemas.microsoft.com/office/drawing/2014/main" id="{3C8FB438-10C2-482E-B237-A4F0B40BB3D7}"/>
                  </a:ext>
                </a:extLst>
              </p:cNvPr>
              <p:cNvGrpSpPr/>
              <p:nvPr/>
            </p:nvGrpSpPr>
            <p:grpSpPr>
              <a:xfrm>
                <a:off x="1373336" y="2107145"/>
                <a:ext cx="232215" cy="257887"/>
                <a:chOff x="7434263" y="-2105025"/>
                <a:chExt cx="947737" cy="1052512"/>
              </a:xfrm>
              <a:solidFill>
                <a:sysClr val="windowText" lastClr="000000"/>
              </a:solidFill>
            </p:grpSpPr>
            <p:sp>
              <p:nvSpPr>
                <p:cNvPr id="121" name="Freeform 5">
                  <a:extLst>
                    <a:ext uri="{FF2B5EF4-FFF2-40B4-BE49-F238E27FC236}">
                      <a16:creationId xmlns="" xmlns:a16="http://schemas.microsoft.com/office/drawing/2014/main" id="{476366FB-2CAD-4616-B5DF-9A4E3ED2A445}"/>
                    </a:ext>
                  </a:extLst>
                </p:cNvPr>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2" name="Freeform 6">
                  <a:extLst>
                    <a:ext uri="{FF2B5EF4-FFF2-40B4-BE49-F238E27FC236}">
                      <a16:creationId xmlns="" xmlns:a16="http://schemas.microsoft.com/office/drawing/2014/main" id="{E5DA5491-DFC7-4230-B906-A2E32BDA524A}"/>
                    </a:ext>
                  </a:extLst>
                </p:cNvPr>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23" name="Freeform 7">
                  <a:extLst>
                    <a:ext uri="{FF2B5EF4-FFF2-40B4-BE49-F238E27FC236}">
                      <a16:creationId xmlns="" xmlns:a16="http://schemas.microsoft.com/office/drawing/2014/main" id="{A3B0EFA4-CC49-40F6-AEEE-6B3A41AC7FDF}"/>
                    </a:ext>
                  </a:extLst>
                </p:cNvPr>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3" name="Group 102">
              <a:extLst>
                <a:ext uri="{FF2B5EF4-FFF2-40B4-BE49-F238E27FC236}">
                  <a16:creationId xmlns="" xmlns:a16="http://schemas.microsoft.com/office/drawing/2014/main" id="{419CF45D-55BB-4677-B61C-6367E3FE3B36}"/>
                </a:ext>
              </a:extLst>
            </p:cNvPr>
            <p:cNvGrpSpPr/>
            <p:nvPr/>
          </p:nvGrpSpPr>
          <p:grpSpPr>
            <a:xfrm>
              <a:off x="1156050" y="5533097"/>
              <a:ext cx="2130927" cy="473445"/>
              <a:chOff x="1245257" y="2520122"/>
              <a:chExt cx="2196444" cy="488002"/>
            </a:xfrm>
          </p:grpSpPr>
          <p:sp>
            <p:nvSpPr>
              <p:cNvPr id="113" name="Rectangle 112">
                <a:extLst>
                  <a:ext uri="{FF2B5EF4-FFF2-40B4-BE49-F238E27FC236}">
                    <a16:creationId xmlns="" xmlns:a16="http://schemas.microsoft.com/office/drawing/2014/main" id="{003D5877-3EED-4499-B711-2C504D9C2F85}"/>
                  </a:ext>
                </a:extLst>
              </p:cNvPr>
              <p:cNvSpPr/>
              <p:nvPr/>
            </p:nvSpPr>
            <p:spPr bwMode="auto">
              <a:xfrm>
                <a:off x="1245257" y="2520122"/>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14" name="Rectangle 113">
                <a:extLst>
                  <a:ext uri="{FF2B5EF4-FFF2-40B4-BE49-F238E27FC236}">
                    <a16:creationId xmlns="" xmlns:a16="http://schemas.microsoft.com/office/drawing/2014/main" id="{9A934AFA-AEF4-4793-8DE0-93667B929195}"/>
                  </a:ext>
                </a:extLst>
              </p:cNvPr>
              <p:cNvSpPr/>
              <p:nvPr/>
            </p:nvSpPr>
            <p:spPr bwMode="auto">
              <a:xfrm>
                <a:off x="1730908" y="2520122"/>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OS</a:t>
                </a:r>
              </a:p>
            </p:txBody>
          </p:sp>
          <p:grpSp>
            <p:nvGrpSpPr>
              <p:cNvPr id="115" name="Group 114">
                <a:extLst>
                  <a:ext uri="{FF2B5EF4-FFF2-40B4-BE49-F238E27FC236}">
                    <a16:creationId xmlns="" xmlns:a16="http://schemas.microsoft.com/office/drawing/2014/main" id="{F42B7AC1-FB39-4BF2-A6AB-9AF5EFDD23DD}"/>
                  </a:ext>
                </a:extLst>
              </p:cNvPr>
              <p:cNvGrpSpPr/>
              <p:nvPr/>
            </p:nvGrpSpPr>
            <p:grpSpPr>
              <a:xfrm>
                <a:off x="1353314" y="2674887"/>
                <a:ext cx="272648" cy="214824"/>
                <a:chOff x="4962525" y="2536825"/>
                <a:chExt cx="2260600" cy="1781175"/>
              </a:xfrm>
            </p:grpSpPr>
            <p:sp>
              <p:nvSpPr>
                <p:cNvPr id="116" name="Freeform 11">
                  <a:extLst>
                    <a:ext uri="{FF2B5EF4-FFF2-40B4-BE49-F238E27FC236}">
                      <a16:creationId xmlns="" xmlns:a16="http://schemas.microsoft.com/office/drawing/2014/main" id="{028E0B08-179B-4B52-A684-05E999BD980D}"/>
                    </a:ext>
                  </a:extLst>
                </p:cNvPr>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7" name="Freeform 12">
                  <a:extLst>
                    <a:ext uri="{FF2B5EF4-FFF2-40B4-BE49-F238E27FC236}">
                      <a16:creationId xmlns="" xmlns:a16="http://schemas.microsoft.com/office/drawing/2014/main" id="{8E78B40A-460D-41C8-A842-80EA87C83027}"/>
                    </a:ext>
                  </a:extLst>
                </p:cNvPr>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solidFill>
                  <a:sysClr val="window" lastClr="FFFFFF"/>
                </a:solidFill>
                <a:ln>
                  <a:noFill/>
                </a:ln>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nvGrpSpPr>
            <p:cNvPr id="104" name="Group 103">
              <a:extLst>
                <a:ext uri="{FF2B5EF4-FFF2-40B4-BE49-F238E27FC236}">
                  <a16:creationId xmlns="" xmlns:a16="http://schemas.microsoft.com/office/drawing/2014/main" id="{4B5EAAC5-CF4D-4B7F-B0C8-35F806184930}"/>
                </a:ext>
              </a:extLst>
            </p:cNvPr>
            <p:cNvGrpSpPr/>
            <p:nvPr/>
          </p:nvGrpSpPr>
          <p:grpSpPr>
            <a:xfrm>
              <a:off x="1156050" y="6045378"/>
              <a:ext cx="2130927" cy="473445"/>
              <a:chOff x="1245257" y="3048155"/>
              <a:chExt cx="2196444" cy="488002"/>
            </a:xfrm>
          </p:grpSpPr>
          <p:sp>
            <p:nvSpPr>
              <p:cNvPr id="105" name="Rectangle 104">
                <a:extLst>
                  <a:ext uri="{FF2B5EF4-FFF2-40B4-BE49-F238E27FC236}">
                    <a16:creationId xmlns="" xmlns:a16="http://schemas.microsoft.com/office/drawing/2014/main" id="{594D7AFD-FB3B-451C-931D-D7B664CF31FF}"/>
                  </a:ext>
                </a:extLst>
              </p:cNvPr>
              <p:cNvSpPr/>
              <p:nvPr/>
            </p:nvSpPr>
            <p:spPr bwMode="auto">
              <a:xfrm>
                <a:off x="1245257" y="3048155"/>
                <a:ext cx="491907"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6" name="Rectangle 105">
                <a:extLst>
                  <a:ext uri="{FF2B5EF4-FFF2-40B4-BE49-F238E27FC236}">
                    <a16:creationId xmlns="" xmlns:a16="http://schemas.microsoft.com/office/drawing/2014/main" id="{E2A93ADA-01B9-4391-A544-DD76970D5C15}"/>
                  </a:ext>
                </a:extLst>
              </p:cNvPr>
              <p:cNvSpPr/>
              <p:nvPr/>
            </p:nvSpPr>
            <p:spPr bwMode="auto">
              <a:xfrm>
                <a:off x="1730908" y="3048155"/>
                <a:ext cx="1710793"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Hardware</a:t>
                </a:r>
              </a:p>
            </p:txBody>
          </p:sp>
          <p:grpSp>
            <p:nvGrpSpPr>
              <p:cNvPr id="107" name="Group 106">
                <a:extLst>
                  <a:ext uri="{FF2B5EF4-FFF2-40B4-BE49-F238E27FC236}">
                    <a16:creationId xmlns="" xmlns:a16="http://schemas.microsoft.com/office/drawing/2014/main" id="{B5572E29-E89E-4B2D-86D7-F7BD1687C76E}"/>
                  </a:ext>
                </a:extLst>
              </p:cNvPr>
              <p:cNvGrpSpPr/>
              <p:nvPr/>
            </p:nvGrpSpPr>
            <p:grpSpPr>
              <a:xfrm>
                <a:off x="1391881" y="3175987"/>
                <a:ext cx="179301" cy="232338"/>
                <a:chOff x="5260975" y="2352675"/>
                <a:chExt cx="1663700" cy="2155825"/>
              </a:xfrm>
              <a:solidFill>
                <a:sysClr val="windowText" lastClr="000000"/>
              </a:solidFill>
            </p:grpSpPr>
            <p:sp>
              <p:nvSpPr>
                <p:cNvPr id="108" name="Freeform 16">
                  <a:extLst>
                    <a:ext uri="{FF2B5EF4-FFF2-40B4-BE49-F238E27FC236}">
                      <a16:creationId xmlns="" xmlns:a16="http://schemas.microsoft.com/office/drawing/2014/main" id="{97DE31B7-9110-455E-92A3-3C28EBE7D5FD}"/>
                    </a:ext>
                  </a:extLst>
                </p:cNvPr>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09" name="Oval 108">
                  <a:extLst>
                    <a:ext uri="{FF2B5EF4-FFF2-40B4-BE49-F238E27FC236}">
                      <a16:creationId xmlns="" xmlns:a16="http://schemas.microsoft.com/office/drawing/2014/main" id="{3523B5F5-B688-4DDB-8FAB-B2C98361EAFA}"/>
                    </a:ext>
                  </a:extLst>
                </p:cNvPr>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0" name="Oval 109">
                  <a:extLst>
                    <a:ext uri="{FF2B5EF4-FFF2-40B4-BE49-F238E27FC236}">
                      <a16:creationId xmlns="" xmlns:a16="http://schemas.microsoft.com/office/drawing/2014/main" id="{D01B6491-64C9-4CE9-A3E3-2101B8FE89CB}"/>
                    </a:ext>
                  </a:extLst>
                </p:cNvPr>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1" name="Oval 110">
                  <a:extLst>
                    <a:ext uri="{FF2B5EF4-FFF2-40B4-BE49-F238E27FC236}">
                      <a16:creationId xmlns="" xmlns:a16="http://schemas.microsoft.com/office/drawing/2014/main" id="{2D535BCD-4E21-44D2-8888-EE673BAFA2A9}"/>
                    </a:ext>
                  </a:extLst>
                </p:cNvPr>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112" name="Oval 111">
                  <a:extLst>
                    <a:ext uri="{FF2B5EF4-FFF2-40B4-BE49-F238E27FC236}">
                      <a16:creationId xmlns="" xmlns:a16="http://schemas.microsoft.com/office/drawing/2014/main" id="{CC4E33C4-3578-4D93-A598-3A2877D2F3B7}"/>
                    </a:ext>
                  </a:extLst>
                </p:cNvPr>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grpSp>
      <p:grpSp>
        <p:nvGrpSpPr>
          <p:cNvPr id="30" name="Group 29">
            <a:extLst>
              <a:ext uri="{FF2B5EF4-FFF2-40B4-BE49-F238E27FC236}">
                <a16:creationId xmlns="" xmlns:a16="http://schemas.microsoft.com/office/drawing/2014/main" id="{487A59C1-21E3-463B-9470-6CB4D78CBA7F}"/>
              </a:ext>
            </a:extLst>
          </p:cNvPr>
          <p:cNvGrpSpPr/>
          <p:nvPr/>
        </p:nvGrpSpPr>
        <p:grpSpPr>
          <a:xfrm>
            <a:off x="7326655" y="1222000"/>
            <a:ext cx="4853866" cy="2577704"/>
            <a:chOff x="7305967" y="1399502"/>
            <a:chExt cx="4855931" cy="2578801"/>
          </a:xfrm>
        </p:grpSpPr>
        <p:sp>
          <p:nvSpPr>
            <p:cNvPr id="79" name="TextBox 71">
              <a:extLst>
                <a:ext uri="{FF2B5EF4-FFF2-40B4-BE49-F238E27FC236}">
                  <a16:creationId xmlns="" xmlns:a16="http://schemas.microsoft.com/office/drawing/2014/main" id="{CFBF4C8A-A6D3-4440-A6E5-4A7187360971}"/>
                </a:ext>
              </a:extLst>
            </p:cNvPr>
            <p:cNvSpPr txBox="1"/>
            <p:nvPr/>
          </p:nvSpPr>
          <p:spPr>
            <a:xfrm>
              <a:off x="7305967" y="1399502"/>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en-US" sz="2040" b="1" kern="0" dirty="0">
                  <a:solidFill>
                    <a:srgbClr val="0078D7"/>
                  </a:solidFill>
                  <a:latin typeface="Calibri" panose="020F0502020204030204"/>
                </a:rPr>
                <a:t>Windows Server containers</a:t>
              </a:r>
              <a:br>
                <a:rPr lang="en-US" sz="2040" b="1" kern="0" dirty="0">
                  <a:solidFill>
                    <a:srgbClr val="0078D7"/>
                  </a:solidFill>
                  <a:latin typeface="Calibri" panose="020F0502020204030204"/>
                </a:rPr>
              </a:br>
              <a:r>
                <a:rPr lang="en-US" sz="2040" kern="0" dirty="0">
                  <a:solidFill>
                    <a:srgbClr val="333333"/>
                  </a:solidFill>
                  <a:latin typeface="Calibri" panose="020F0502020204030204"/>
                </a:rPr>
                <a:t>No different from Linux containers</a:t>
              </a:r>
            </a:p>
          </p:txBody>
        </p:sp>
        <p:grpSp>
          <p:nvGrpSpPr>
            <p:cNvPr id="80" name="Group 79">
              <a:extLst>
                <a:ext uri="{FF2B5EF4-FFF2-40B4-BE49-F238E27FC236}">
                  <a16:creationId xmlns="" xmlns:a16="http://schemas.microsoft.com/office/drawing/2014/main" id="{7472E545-CEAF-4261-A660-0C21ADD87498}"/>
                </a:ext>
              </a:extLst>
            </p:cNvPr>
            <p:cNvGrpSpPr/>
            <p:nvPr/>
          </p:nvGrpSpPr>
          <p:grpSpPr>
            <a:xfrm>
              <a:off x="8133337" y="3290642"/>
              <a:ext cx="2940027" cy="517401"/>
              <a:chOff x="838857" y="5499257"/>
              <a:chExt cx="2117017" cy="488005"/>
            </a:xfrm>
          </p:grpSpPr>
          <p:sp>
            <p:nvSpPr>
              <p:cNvPr id="100" name="Rectangle 99">
                <a:extLst>
                  <a:ext uri="{FF2B5EF4-FFF2-40B4-BE49-F238E27FC236}">
                    <a16:creationId xmlns="" xmlns:a16="http://schemas.microsoft.com/office/drawing/2014/main" id="{EFEF4361-9C40-433C-8FF8-EE6AACBA918A}"/>
                  </a:ext>
                </a:extLst>
              </p:cNvPr>
              <p:cNvSpPr/>
              <p:nvPr/>
            </p:nvSpPr>
            <p:spPr bwMode="auto">
              <a:xfrm>
                <a:off x="1182404" y="5499260"/>
                <a:ext cx="1773470" cy="488002"/>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7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Server</a:t>
                </a:r>
              </a:p>
            </p:txBody>
          </p:sp>
          <p:sp>
            <p:nvSpPr>
              <p:cNvPr id="101" name="Rectangle 100">
                <a:extLst>
                  <a:ext uri="{FF2B5EF4-FFF2-40B4-BE49-F238E27FC236}">
                    <a16:creationId xmlns="" xmlns:a16="http://schemas.microsoft.com/office/drawing/2014/main" id="{33C8E981-B88E-4113-8675-06F1928003CA}"/>
                  </a:ext>
                </a:extLst>
              </p:cNvPr>
              <p:cNvSpPr/>
              <p:nvPr/>
            </p:nvSpPr>
            <p:spPr bwMode="auto">
              <a:xfrm>
                <a:off x="838857" y="5499257"/>
                <a:ext cx="345793" cy="488002"/>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81" name="Picture 80">
              <a:extLst>
                <a:ext uri="{FF2B5EF4-FFF2-40B4-BE49-F238E27FC236}">
                  <a16:creationId xmlns="" xmlns:a16="http://schemas.microsoft.com/office/drawing/2014/main" id="{183EAB31-A478-4940-A210-CF113D4DB1A4}"/>
                </a:ext>
              </a:extLst>
            </p:cNvPr>
            <p:cNvPicPr>
              <a:picLocks noChangeAspect="1"/>
            </p:cNvPicPr>
            <p:nvPr/>
          </p:nvPicPr>
          <p:blipFill>
            <a:blip r:embed="rId3"/>
            <a:stretch>
              <a:fillRect/>
            </a:stretch>
          </p:blipFill>
          <p:spPr>
            <a:xfrm>
              <a:off x="8131001" y="3316298"/>
              <a:ext cx="481626" cy="469433"/>
            </a:xfrm>
            <a:prstGeom prst="rect">
              <a:avLst/>
            </a:prstGeom>
          </p:spPr>
        </p:pic>
        <p:grpSp>
          <p:nvGrpSpPr>
            <p:cNvPr id="82" name="Group 81">
              <a:extLst>
                <a:ext uri="{FF2B5EF4-FFF2-40B4-BE49-F238E27FC236}">
                  <a16:creationId xmlns="" xmlns:a16="http://schemas.microsoft.com/office/drawing/2014/main" id="{426A4ADB-867E-4DD1-9E36-CA430E864FA0}"/>
                </a:ext>
              </a:extLst>
            </p:cNvPr>
            <p:cNvGrpSpPr/>
            <p:nvPr/>
          </p:nvGrpSpPr>
          <p:grpSpPr>
            <a:xfrm>
              <a:off x="8133331" y="2298338"/>
              <a:ext cx="925961" cy="879855"/>
              <a:chOff x="5096392" y="3597025"/>
              <a:chExt cx="819831" cy="633656"/>
            </a:xfrm>
          </p:grpSpPr>
          <p:sp>
            <p:nvSpPr>
              <p:cNvPr id="95" name="Freeform 5">
                <a:extLst>
                  <a:ext uri="{FF2B5EF4-FFF2-40B4-BE49-F238E27FC236}">
                    <a16:creationId xmlns="" xmlns:a16="http://schemas.microsoft.com/office/drawing/2014/main" id="{FC5B4FF2-1692-4D75-B365-979AD9894DEA}"/>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6" name="Freeform 6">
                <a:extLst>
                  <a:ext uri="{FF2B5EF4-FFF2-40B4-BE49-F238E27FC236}">
                    <a16:creationId xmlns="" xmlns:a16="http://schemas.microsoft.com/office/drawing/2014/main" id="{AD4AA1DD-80B2-430D-918C-F25A5607F5D0}"/>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7" name="Freeform 7">
                <a:extLst>
                  <a:ext uri="{FF2B5EF4-FFF2-40B4-BE49-F238E27FC236}">
                    <a16:creationId xmlns="" xmlns:a16="http://schemas.microsoft.com/office/drawing/2014/main" id="{F62EA014-BF28-4283-8CA3-AC318EAB0315}"/>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8" name="TextBox 207">
                <a:extLst>
                  <a:ext uri="{FF2B5EF4-FFF2-40B4-BE49-F238E27FC236}">
                    <a16:creationId xmlns="" xmlns:a16="http://schemas.microsoft.com/office/drawing/2014/main" id="{CCC01B1E-2BB0-46D3-B846-F45888259D42}"/>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9" name="Rectangle 98">
                <a:extLst>
                  <a:ext uri="{FF2B5EF4-FFF2-40B4-BE49-F238E27FC236}">
                    <a16:creationId xmlns="" xmlns:a16="http://schemas.microsoft.com/office/drawing/2014/main" id="{D5846927-0C25-4E37-B3C7-3A93BC04EA60}"/>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3" name="Group 82">
              <a:extLst>
                <a:ext uri="{FF2B5EF4-FFF2-40B4-BE49-F238E27FC236}">
                  <a16:creationId xmlns="" xmlns:a16="http://schemas.microsoft.com/office/drawing/2014/main" id="{D0C00581-E94B-47FA-A4AF-922B5AC687C4}"/>
                </a:ext>
              </a:extLst>
            </p:cNvPr>
            <p:cNvGrpSpPr/>
            <p:nvPr/>
          </p:nvGrpSpPr>
          <p:grpSpPr>
            <a:xfrm>
              <a:off x="9142082" y="2306615"/>
              <a:ext cx="925961" cy="879855"/>
              <a:chOff x="5096392" y="3597025"/>
              <a:chExt cx="819831" cy="633656"/>
            </a:xfrm>
          </p:grpSpPr>
          <p:sp>
            <p:nvSpPr>
              <p:cNvPr id="90" name="Freeform 5">
                <a:extLst>
                  <a:ext uri="{FF2B5EF4-FFF2-40B4-BE49-F238E27FC236}">
                    <a16:creationId xmlns="" xmlns:a16="http://schemas.microsoft.com/office/drawing/2014/main" id="{CC1029F8-D63A-4318-9DA8-42B31736A243}"/>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1" name="Freeform 6">
                <a:extLst>
                  <a:ext uri="{FF2B5EF4-FFF2-40B4-BE49-F238E27FC236}">
                    <a16:creationId xmlns="" xmlns:a16="http://schemas.microsoft.com/office/drawing/2014/main" id="{20447679-440A-4A8E-B38B-E35FF16AC02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2" name="Freeform 7">
                <a:extLst>
                  <a:ext uri="{FF2B5EF4-FFF2-40B4-BE49-F238E27FC236}">
                    <a16:creationId xmlns="" xmlns:a16="http://schemas.microsoft.com/office/drawing/2014/main" id="{ED6F9AD5-E5DA-43C9-A7F8-A4329E4BBF48}"/>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93" name="TextBox 213">
                <a:extLst>
                  <a:ext uri="{FF2B5EF4-FFF2-40B4-BE49-F238E27FC236}">
                    <a16:creationId xmlns="" xmlns:a16="http://schemas.microsoft.com/office/drawing/2014/main" id="{DB7704F7-21B4-4858-824F-E44575E9FD0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94" name="Rectangle 93">
                <a:extLst>
                  <a:ext uri="{FF2B5EF4-FFF2-40B4-BE49-F238E27FC236}">
                    <a16:creationId xmlns="" xmlns:a16="http://schemas.microsoft.com/office/drawing/2014/main" id="{AA931951-3D6A-4D39-A126-3FEE22EC3904}"/>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84" name="Group 83">
              <a:extLst>
                <a:ext uri="{FF2B5EF4-FFF2-40B4-BE49-F238E27FC236}">
                  <a16:creationId xmlns="" xmlns:a16="http://schemas.microsoft.com/office/drawing/2014/main" id="{B8C4F13D-CF14-47E5-9FCE-1A5505DD765C}"/>
                </a:ext>
              </a:extLst>
            </p:cNvPr>
            <p:cNvGrpSpPr/>
            <p:nvPr/>
          </p:nvGrpSpPr>
          <p:grpSpPr>
            <a:xfrm>
              <a:off x="10132335" y="2316496"/>
              <a:ext cx="925961" cy="879855"/>
              <a:chOff x="5096392" y="3597025"/>
              <a:chExt cx="819831" cy="633656"/>
            </a:xfrm>
          </p:grpSpPr>
          <p:sp>
            <p:nvSpPr>
              <p:cNvPr id="85" name="Freeform 5">
                <a:extLst>
                  <a:ext uri="{FF2B5EF4-FFF2-40B4-BE49-F238E27FC236}">
                    <a16:creationId xmlns="" xmlns:a16="http://schemas.microsoft.com/office/drawing/2014/main" id="{BB24C497-3FF7-4D7B-9E4C-488337D87F4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6" name="Freeform 6">
                <a:extLst>
                  <a:ext uri="{FF2B5EF4-FFF2-40B4-BE49-F238E27FC236}">
                    <a16:creationId xmlns="" xmlns:a16="http://schemas.microsoft.com/office/drawing/2014/main" id="{405C0DEF-72EC-4F38-97B7-86A33B424B9A}"/>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7" name="Freeform 7">
                <a:extLst>
                  <a:ext uri="{FF2B5EF4-FFF2-40B4-BE49-F238E27FC236}">
                    <a16:creationId xmlns="" xmlns:a16="http://schemas.microsoft.com/office/drawing/2014/main" id="{722CD701-8C09-4FAB-A95F-3641FC9476C4}"/>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88" name="TextBox 219">
                <a:extLst>
                  <a:ext uri="{FF2B5EF4-FFF2-40B4-BE49-F238E27FC236}">
                    <a16:creationId xmlns="" xmlns:a16="http://schemas.microsoft.com/office/drawing/2014/main" id="{BF7A5680-35C5-41B0-9C8A-AED271293C31}"/>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89" name="Rectangle 88">
                <a:extLst>
                  <a:ext uri="{FF2B5EF4-FFF2-40B4-BE49-F238E27FC236}">
                    <a16:creationId xmlns="" xmlns:a16="http://schemas.microsoft.com/office/drawing/2014/main" id="{801F8FF4-EFB2-491F-9328-033F0C36F8CC}"/>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grpSp>
        <p:nvGrpSpPr>
          <p:cNvPr id="31" name="Group 30">
            <a:extLst>
              <a:ext uri="{FF2B5EF4-FFF2-40B4-BE49-F238E27FC236}">
                <a16:creationId xmlns="" xmlns:a16="http://schemas.microsoft.com/office/drawing/2014/main" id="{58F97C93-1595-4A41-A846-366709799AF5}"/>
              </a:ext>
            </a:extLst>
          </p:cNvPr>
          <p:cNvGrpSpPr/>
          <p:nvPr/>
        </p:nvGrpSpPr>
        <p:grpSpPr>
          <a:xfrm>
            <a:off x="7326655" y="3922894"/>
            <a:ext cx="4853866" cy="2577704"/>
            <a:chOff x="7305967" y="4101544"/>
            <a:chExt cx="4855931" cy="2578801"/>
          </a:xfrm>
        </p:grpSpPr>
        <p:sp>
          <p:nvSpPr>
            <p:cNvPr id="32" name="TextBox 4">
              <a:extLst>
                <a:ext uri="{FF2B5EF4-FFF2-40B4-BE49-F238E27FC236}">
                  <a16:creationId xmlns="" xmlns:a16="http://schemas.microsoft.com/office/drawing/2014/main" id="{5D6DBD82-2C66-494F-B7AB-822CDD6A82B1}"/>
                </a:ext>
              </a:extLst>
            </p:cNvPr>
            <p:cNvSpPr txBox="1"/>
            <p:nvPr/>
          </p:nvSpPr>
          <p:spPr>
            <a:xfrm>
              <a:off x="7305967" y="4101544"/>
              <a:ext cx="4855931" cy="2578801"/>
            </a:xfrm>
            <a:prstGeom prst="rect">
              <a:avLst/>
            </a:prstGeom>
            <a:solidFill>
              <a:srgbClr val="EEEEEE"/>
            </a:solidFill>
          </p:spPr>
          <p:txBody>
            <a:bodyPr wrap="square" lIns="149111" tIns="149111" rIns="149111" bIns="149069"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lnSpc>
                  <a:spcPct val="90000"/>
                </a:lnSpc>
                <a:spcAft>
                  <a:spcPts val="612"/>
                </a:spcAft>
                <a:defRPr/>
              </a:pPr>
              <a:r>
                <a:rPr lang="fr-FR" sz="2040" b="1" kern="0" dirty="0">
                  <a:solidFill>
                    <a:srgbClr val="0078D7"/>
                  </a:solidFill>
                  <a:latin typeface="Calibri" panose="020F0502020204030204"/>
                </a:rPr>
                <a:t>Hyper-V containers</a:t>
              </a:r>
              <a:br>
                <a:rPr lang="fr-FR" sz="2040" b="1" kern="0" dirty="0">
                  <a:solidFill>
                    <a:srgbClr val="0078D7"/>
                  </a:solidFill>
                  <a:latin typeface="Calibri" panose="020F0502020204030204"/>
                </a:rPr>
              </a:br>
              <a:r>
                <a:rPr lang="fr-FR" sz="2040" kern="0" dirty="0">
                  <a:solidFill>
                    <a:srgbClr val="333333"/>
                  </a:solidFill>
                  <a:latin typeface="Calibri" panose="020F0502020204030204"/>
                </a:rPr>
                <a:t>Isolation plus performance</a:t>
              </a:r>
            </a:p>
          </p:txBody>
        </p:sp>
        <p:sp>
          <p:nvSpPr>
            <p:cNvPr id="33" name="Rectangle 32">
              <a:extLst>
                <a:ext uri="{FF2B5EF4-FFF2-40B4-BE49-F238E27FC236}">
                  <a16:creationId xmlns="" xmlns:a16="http://schemas.microsoft.com/office/drawing/2014/main" id="{F0CDF06C-6585-4476-AF75-51D8D9D0E109}"/>
                </a:ext>
              </a:extLst>
            </p:cNvPr>
            <p:cNvSpPr/>
            <p:nvPr/>
          </p:nvSpPr>
          <p:spPr bwMode="auto">
            <a:xfrm>
              <a:off x="8133338" y="6262652"/>
              <a:ext cx="3201191" cy="313527"/>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49751">
                <a:lnSpc>
                  <a:spcPct val="90000"/>
                </a:lnSpc>
                <a:defRPr/>
              </a:pPr>
              <a:r>
                <a:rPr lang="en-US" sz="142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Hyper-V</a:t>
              </a:r>
            </a:p>
          </p:txBody>
        </p:sp>
        <p:grpSp>
          <p:nvGrpSpPr>
            <p:cNvPr id="34" name="Group 33">
              <a:extLst>
                <a:ext uri="{FF2B5EF4-FFF2-40B4-BE49-F238E27FC236}">
                  <a16:creationId xmlns="" xmlns:a16="http://schemas.microsoft.com/office/drawing/2014/main" id="{14CE7702-732F-453A-A515-6E67F0B8C745}"/>
                </a:ext>
              </a:extLst>
            </p:cNvPr>
            <p:cNvGrpSpPr/>
            <p:nvPr/>
          </p:nvGrpSpPr>
          <p:grpSpPr>
            <a:xfrm>
              <a:off x="8189452" y="5911113"/>
              <a:ext cx="900890" cy="250053"/>
              <a:chOff x="838857" y="5499255"/>
              <a:chExt cx="2196444" cy="245311"/>
            </a:xfrm>
          </p:grpSpPr>
          <p:sp>
            <p:nvSpPr>
              <p:cNvPr id="77" name="Rectangle 76">
                <a:extLst>
                  <a:ext uri="{FF2B5EF4-FFF2-40B4-BE49-F238E27FC236}">
                    <a16:creationId xmlns="" xmlns:a16="http://schemas.microsoft.com/office/drawing/2014/main" id="{48D61CDE-6E33-46BC-9D25-DE49FC57C057}"/>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8" name="Rectangle 77">
                <a:extLst>
                  <a:ext uri="{FF2B5EF4-FFF2-40B4-BE49-F238E27FC236}">
                    <a16:creationId xmlns="" xmlns:a16="http://schemas.microsoft.com/office/drawing/2014/main" id="{2AA3FE03-2588-4B20-B44A-1BBD3866174A}"/>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5" name="Rectangle 34">
              <a:extLst>
                <a:ext uri="{FF2B5EF4-FFF2-40B4-BE49-F238E27FC236}">
                  <a16:creationId xmlns="" xmlns:a16="http://schemas.microsoft.com/office/drawing/2014/main" id="{5FB388D4-101D-4D47-8ADF-84FF518A31F0}"/>
                </a:ext>
              </a:extLst>
            </p:cNvPr>
            <p:cNvSpPr/>
            <p:nvPr/>
          </p:nvSpPr>
          <p:spPr>
            <a:xfrm>
              <a:off x="8138517"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6" name="Group 35">
              <a:extLst>
                <a:ext uri="{FF2B5EF4-FFF2-40B4-BE49-F238E27FC236}">
                  <a16:creationId xmlns="" xmlns:a16="http://schemas.microsoft.com/office/drawing/2014/main" id="{6A0E5425-6028-4533-A53B-9DA43D854488}"/>
                </a:ext>
              </a:extLst>
            </p:cNvPr>
            <p:cNvGrpSpPr/>
            <p:nvPr/>
          </p:nvGrpSpPr>
          <p:grpSpPr>
            <a:xfrm>
              <a:off x="8233913" y="5949197"/>
              <a:ext cx="168115" cy="186704"/>
              <a:chOff x="9896547" y="5231934"/>
              <a:chExt cx="236804" cy="262984"/>
            </a:xfrm>
          </p:grpSpPr>
          <p:sp>
            <p:nvSpPr>
              <p:cNvPr id="74" name="Freeform 5">
                <a:extLst>
                  <a:ext uri="{FF2B5EF4-FFF2-40B4-BE49-F238E27FC236}">
                    <a16:creationId xmlns="" xmlns:a16="http://schemas.microsoft.com/office/drawing/2014/main" id="{E9B840F5-D304-4E6C-B86F-E80B3FB3DD0D}"/>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5" name="Freeform 6">
                <a:extLst>
                  <a:ext uri="{FF2B5EF4-FFF2-40B4-BE49-F238E27FC236}">
                    <a16:creationId xmlns="" xmlns:a16="http://schemas.microsoft.com/office/drawing/2014/main" id="{5A87FA2C-1B94-4310-8D4B-F2F46A1A944E}"/>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6" name="Freeform 7">
                <a:extLst>
                  <a:ext uri="{FF2B5EF4-FFF2-40B4-BE49-F238E27FC236}">
                    <a16:creationId xmlns="" xmlns:a16="http://schemas.microsoft.com/office/drawing/2014/main" id="{4C0C8BA2-E7F0-487E-B392-AC8775541082}"/>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37" name="Group 36">
              <a:extLst>
                <a:ext uri="{FF2B5EF4-FFF2-40B4-BE49-F238E27FC236}">
                  <a16:creationId xmlns="" xmlns:a16="http://schemas.microsoft.com/office/drawing/2014/main" id="{0800388D-5884-4208-90A7-9E685139DEC8}"/>
                </a:ext>
              </a:extLst>
            </p:cNvPr>
            <p:cNvGrpSpPr/>
            <p:nvPr/>
          </p:nvGrpSpPr>
          <p:grpSpPr>
            <a:xfrm>
              <a:off x="9286077" y="5911113"/>
              <a:ext cx="900890" cy="250053"/>
              <a:chOff x="838857" y="5499255"/>
              <a:chExt cx="2196444" cy="245311"/>
            </a:xfrm>
          </p:grpSpPr>
          <p:sp>
            <p:nvSpPr>
              <p:cNvPr id="72" name="Rectangle 71">
                <a:extLst>
                  <a:ext uri="{FF2B5EF4-FFF2-40B4-BE49-F238E27FC236}">
                    <a16:creationId xmlns="" xmlns:a16="http://schemas.microsoft.com/office/drawing/2014/main" id="{A9CD4CA5-276D-42AB-938E-14E42C5CB444}"/>
                  </a:ext>
                </a:extLst>
              </p:cNvPr>
              <p:cNvSpPr/>
              <p:nvPr/>
            </p:nvSpPr>
            <p:spPr bwMode="auto">
              <a:xfrm>
                <a:off x="1487877"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73" name="Rectangle 72">
                <a:extLst>
                  <a:ext uri="{FF2B5EF4-FFF2-40B4-BE49-F238E27FC236}">
                    <a16:creationId xmlns="" xmlns:a16="http://schemas.microsoft.com/office/drawing/2014/main" id="{54A38BF1-5649-443A-A13A-A0F98BD629E9}"/>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38" name="Rectangle 37">
              <a:extLst>
                <a:ext uri="{FF2B5EF4-FFF2-40B4-BE49-F238E27FC236}">
                  <a16:creationId xmlns="" xmlns:a16="http://schemas.microsoft.com/office/drawing/2014/main" id="{6CAC4C80-EDA8-40B2-87CB-01CD20397101}"/>
                </a:ext>
              </a:extLst>
            </p:cNvPr>
            <p:cNvSpPr/>
            <p:nvPr/>
          </p:nvSpPr>
          <p:spPr>
            <a:xfrm>
              <a:off x="9235142"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39" name="Group 38">
              <a:extLst>
                <a:ext uri="{FF2B5EF4-FFF2-40B4-BE49-F238E27FC236}">
                  <a16:creationId xmlns="" xmlns:a16="http://schemas.microsoft.com/office/drawing/2014/main" id="{FDA9E303-5E98-4DC9-ADEA-B03975956819}"/>
                </a:ext>
              </a:extLst>
            </p:cNvPr>
            <p:cNvGrpSpPr/>
            <p:nvPr/>
          </p:nvGrpSpPr>
          <p:grpSpPr>
            <a:xfrm>
              <a:off x="9330538" y="5949197"/>
              <a:ext cx="168115" cy="186704"/>
              <a:chOff x="9896547" y="5231934"/>
              <a:chExt cx="236804" cy="262984"/>
            </a:xfrm>
          </p:grpSpPr>
          <p:sp>
            <p:nvSpPr>
              <p:cNvPr id="69" name="Freeform 5">
                <a:extLst>
                  <a:ext uri="{FF2B5EF4-FFF2-40B4-BE49-F238E27FC236}">
                    <a16:creationId xmlns="" xmlns:a16="http://schemas.microsoft.com/office/drawing/2014/main" id="{BC4FC787-6CDE-4B30-85D6-6C590DDFFF77}"/>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0" name="Freeform 6">
                <a:extLst>
                  <a:ext uri="{FF2B5EF4-FFF2-40B4-BE49-F238E27FC236}">
                    <a16:creationId xmlns="" xmlns:a16="http://schemas.microsoft.com/office/drawing/2014/main" id="{D716FA7A-4FDF-47ED-802B-FFDFB8BC7F7C}"/>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71" name="Freeform 7">
                <a:extLst>
                  <a:ext uri="{FF2B5EF4-FFF2-40B4-BE49-F238E27FC236}">
                    <a16:creationId xmlns="" xmlns:a16="http://schemas.microsoft.com/office/drawing/2014/main" id="{BB2FC26C-4BD2-446B-8A17-E6F8FC10D93E}"/>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grpSp>
          <p:nvGrpSpPr>
            <p:cNvPr id="40" name="Group 39">
              <a:extLst>
                <a:ext uri="{FF2B5EF4-FFF2-40B4-BE49-F238E27FC236}">
                  <a16:creationId xmlns="" xmlns:a16="http://schemas.microsoft.com/office/drawing/2014/main" id="{4188F215-720C-4205-BF73-2C55028A3BA1}"/>
                </a:ext>
              </a:extLst>
            </p:cNvPr>
            <p:cNvGrpSpPr/>
            <p:nvPr/>
          </p:nvGrpSpPr>
          <p:grpSpPr>
            <a:xfrm>
              <a:off x="10382703" y="5911113"/>
              <a:ext cx="900889" cy="250053"/>
              <a:chOff x="838857" y="5499255"/>
              <a:chExt cx="2196441" cy="245311"/>
            </a:xfrm>
          </p:grpSpPr>
          <p:sp>
            <p:nvSpPr>
              <p:cNvPr id="67" name="Rectangle 66">
                <a:extLst>
                  <a:ext uri="{FF2B5EF4-FFF2-40B4-BE49-F238E27FC236}">
                    <a16:creationId xmlns="" xmlns:a16="http://schemas.microsoft.com/office/drawing/2014/main" id="{8486036B-CDDA-4C9A-95AD-FEB41502C3D8}"/>
                  </a:ext>
                </a:extLst>
              </p:cNvPr>
              <p:cNvSpPr/>
              <p:nvPr/>
            </p:nvSpPr>
            <p:spPr bwMode="auto">
              <a:xfrm>
                <a:off x="1487874" y="5499256"/>
                <a:ext cx="1547424" cy="245310"/>
              </a:xfrm>
              <a:prstGeom prst="rect">
                <a:avLst/>
              </a:prstGeom>
              <a:solidFill>
                <a:srgbClr val="00BCF2"/>
              </a:solidFill>
              <a:ln w="6350" cap="flat" cmpd="sng" algn="ctr">
                <a:noFill/>
                <a:prstDash val="solid"/>
                <a:miter lim="800000"/>
                <a:headEnd type="none" w="med" len="med"/>
                <a:tailEnd type="none" w="med" len="med"/>
              </a:ln>
              <a:effectLst/>
            </p:spPr>
            <p:txBody>
              <a:bodyPr rot="0" spcFirstLastPara="0" vert="horz" wrap="square" lIns="91363" tIns="149069" rIns="91363"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r>
                  <a:rPr lang="en-US" sz="124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WS</a:t>
                </a:r>
              </a:p>
            </p:txBody>
          </p:sp>
          <p:sp>
            <p:nvSpPr>
              <p:cNvPr id="68" name="Rectangle 67">
                <a:extLst>
                  <a:ext uri="{FF2B5EF4-FFF2-40B4-BE49-F238E27FC236}">
                    <a16:creationId xmlns="" xmlns:a16="http://schemas.microsoft.com/office/drawing/2014/main" id="{8CA0B627-1EC7-4B52-84A0-455C104A52CE}"/>
                  </a:ext>
                </a:extLst>
              </p:cNvPr>
              <p:cNvSpPr/>
              <p:nvPr/>
            </p:nvSpPr>
            <p:spPr bwMode="auto">
              <a:xfrm>
                <a:off x="838857" y="5499255"/>
                <a:ext cx="649020" cy="245311"/>
              </a:xfrm>
              <a:prstGeom prst="rect">
                <a:avLst/>
              </a:prstGeom>
              <a:solidFill>
                <a:srgbClr val="333333"/>
              </a:solidFill>
              <a:ln w="6350" cap="flat" cmpd="sng" algn="ctr">
                <a:no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632"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41" name="Rectangle 40">
              <a:extLst>
                <a:ext uri="{FF2B5EF4-FFF2-40B4-BE49-F238E27FC236}">
                  <a16:creationId xmlns="" xmlns:a16="http://schemas.microsoft.com/office/drawing/2014/main" id="{3DAD8F0B-147F-449D-B310-5EBCD84BBE40}"/>
                </a:ext>
              </a:extLst>
            </p:cNvPr>
            <p:cNvSpPr/>
            <p:nvPr/>
          </p:nvSpPr>
          <p:spPr>
            <a:xfrm>
              <a:off x="10331768" y="4895772"/>
              <a:ext cx="1002762" cy="1320813"/>
            </a:xfrm>
            <a:prstGeom prst="rect">
              <a:avLst/>
            </a:prstGeom>
            <a:noFill/>
            <a:ln w="19050" cap="flat" cmpd="sng" algn="ctr">
              <a:solidFill>
                <a:srgbClr val="00BCF2"/>
              </a:solidFill>
              <a:prstDash val="dash"/>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026">
                <a:defRPr/>
              </a:pPr>
              <a:endParaRPr lang="en-US" sz="1836" kern="0">
                <a:solidFill>
                  <a:srgbClr val="FFFFFF"/>
                </a:solidFill>
                <a:latin typeface="Calibri" panose="020F0502020204030204"/>
              </a:endParaRPr>
            </a:p>
          </p:txBody>
        </p:sp>
        <p:grpSp>
          <p:nvGrpSpPr>
            <p:cNvPr id="42" name="Group 41">
              <a:extLst>
                <a:ext uri="{FF2B5EF4-FFF2-40B4-BE49-F238E27FC236}">
                  <a16:creationId xmlns="" xmlns:a16="http://schemas.microsoft.com/office/drawing/2014/main" id="{E459B0F7-0156-4BCC-82E7-9B72C0512BE9}"/>
                </a:ext>
              </a:extLst>
            </p:cNvPr>
            <p:cNvGrpSpPr/>
            <p:nvPr/>
          </p:nvGrpSpPr>
          <p:grpSpPr>
            <a:xfrm>
              <a:off x="10427164" y="5949197"/>
              <a:ext cx="168115" cy="186704"/>
              <a:chOff x="9896547" y="5231934"/>
              <a:chExt cx="236804" cy="262984"/>
            </a:xfrm>
          </p:grpSpPr>
          <p:sp>
            <p:nvSpPr>
              <p:cNvPr id="64" name="Freeform 5">
                <a:extLst>
                  <a:ext uri="{FF2B5EF4-FFF2-40B4-BE49-F238E27FC236}">
                    <a16:creationId xmlns="" xmlns:a16="http://schemas.microsoft.com/office/drawing/2014/main" id="{6FAD5303-6B73-40AF-AFF9-D30318125DB3}"/>
                  </a:ext>
                </a:extLst>
              </p:cNvPr>
              <p:cNvSpPr>
                <a:spLocks/>
              </p:cNvSpPr>
              <p:nvPr/>
            </p:nvSpPr>
            <p:spPr bwMode="auto">
              <a:xfrm>
                <a:off x="9896547" y="5313247"/>
                <a:ext cx="105907" cy="181671"/>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5" name="Freeform 6">
                <a:extLst>
                  <a:ext uri="{FF2B5EF4-FFF2-40B4-BE49-F238E27FC236}">
                    <a16:creationId xmlns="" xmlns:a16="http://schemas.microsoft.com/office/drawing/2014/main" id="{756C3EDD-2807-4A7E-A149-F2756C907AD1}"/>
                  </a:ext>
                </a:extLst>
              </p:cNvPr>
              <p:cNvSpPr>
                <a:spLocks/>
              </p:cNvSpPr>
              <p:nvPr/>
            </p:nvSpPr>
            <p:spPr bwMode="auto">
              <a:xfrm>
                <a:off x="10028237" y="5313248"/>
                <a:ext cx="105114" cy="181670"/>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sp>
            <p:nvSpPr>
              <p:cNvPr id="66" name="Freeform 7">
                <a:extLst>
                  <a:ext uri="{FF2B5EF4-FFF2-40B4-BE49-F238E27FC236}">
                    <a16:creationId xmlns="" xmlns:a16="http://schemas.microsoft.com/office/drawing/2014/main" id="{320D50B7-0018-443A-A820-A667A5550AD3}"/>
                  </a:ext>
                </a:extLst>
              </p:cNvPr>
              <p:cNvSpPr>
                <a:spLocks/>
              </p:cNvSpPr>
              <p:nvPr/>
            </p:nvSpPr>
            <p:spPr bwMode="auto">
              <a:xfrm>
                <a:off x="9910429" y="5231934"/>
                <a:ext cx="209434" cy="118996"/>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428" kern="0">
                  <a:solidFill>
                    <a:srgbClr val="FFFFFF"/>
                  </a:solidFill>
                  <a:latin typeface="Calibri" panose="020F0502020204030204"/>
                </a:endParaRPr>
              </a:p>
            </p:txBody>
          </p:sp>
        </p:grpSp>
        <p:pic>
          <p:nvPicPr>
            <p:cNvPr id="43" name="Picture 42">
              <a:extLst>
                <a:ext uri="{FF2B5EF4-FFF2-40B4-BE49-F238E27FC236}">
                  <a16:creationId xmlns="" xmlns:a16="http://schemas.microsoft.com/office/drawing/2014/main" id="{12F41820-926C-4923-A4FE-4909008FC2B2}"/>
                </a:ext>
              </a:extLst>
            </p:cNvPr>
            <p:cNvPicPr>
              <a:picLocks noChangeAspect="1"/>
            </p:cNvPicPr>
            <p:nvPr/>
          </p:nvPicPr>
          <p:blipFill>
            <a:blip r:embed="rId3"/>
            <a:stretch>
              <a:fillRect/>
            </a:stretch>
          </p:blipFill>
          <p:spPr>
            <a:xfrm>
              <a:off x="8200511" y="5928366"/>
              <a:ext cx="245566" cy="239349"/>
            </a:xfrm>
            <a:prstGeom prst="rect">
              <a:avLst/>
            </a:prstGeom>
          </p:spPr>
        </p:pic>
        <p:pic>
          <p:nvPicPr>
            <p:cNvPr id="44" name="Picture 43">
              <a:extLst>
                <a:ext uri="{FF2B5EF4-FFF2-40B4-BE49-F238E27FC236}">
                  <a16:creationId xmlns="" xmlns:a16="http://schemas.microsoft.com/office/drawing/2014/main" id="{7F16CB70-9922-42DB-AF2A-EF6B6D43DCE8}"/>
                </a:ext>
              </a:extLst>
            </p:cNvPr>
            <p:cNvPicPr>
              <a:picLocks noChangeAspect="1"/>
            </p:cNvPicPr>
            <p:nvPr/>
          </p:nvPicPr>
          <p:blipFill>
            <a:blip r:embed="rId3"/>
            <a:stretch>
              <a:fillRect/>
            </a:stretch>
          </p:blipFill>
          <p:spPr>
            <a:xfrm>
              <a:off x="9301289" y="5919137"/>
              <a:ext cx="245566" cy="239349"/>
            </a:xfrm>
            <a:prstGeom prst="rect">
              <a:avLst/>
            </a:prstGeom>
          </p:spPr>
        </p:pic>
        <p:pic>
          <p:nvPicPr>
            <p:cNvPr id="45" name="Picture 44">
              <a:extLst>
                <a:ext uri="{FF2B5EF4-FFF2-40B4-BE49-F238E27FC236}">
                  <a16:creationId xmlns="" xmlns:a16="http://schemas.microsoft.com/office/drawing/2014/main" id="{A8747F1E-EE67-445F-9B84-F64888322518}"/>
                </a:ext>
              </a:extLst>
            </p:cNvPr>
            <p:cNvPicPr>
              <a:picLocks noChangeAspect="1"/>
            </p:cNvPicPr>
            <p:nvPr/>
          </p:nvPicPr>
          <p:blipFill>
            <a:blip r:embed="rId3"/>
            <a:stretch>
              <a:fillRect/>
            </a:stretch>
          </p:blipFill>
          <p:spPr>
            <a:xfrm>
              <a:off x="10388620" y="5919137"/>
              <a:ext cx="245566" cy="239349"/>
            </a:xfrm>
            <a:prstGeom prst="rect">
              <a:avLst/>
            </a:prstGeom>
          </p:spPr>
        </p:pic>
        <p:grpSp>
          <p:nvGrpSpPr>
            <p:cNvPr id="46" name="Group 45">
              <a:extLst>
                <a:ext uri="{FF2B5EF4-FFF2-40B4-BE49-F238E27FC236}">
                  <a16:creationId xmlns="" xmlns:a16="http://schemas.microsoft.com/office/drawing/2014/main" id="{A3B9F8C7-A055-49FA-BC0C-5B64AE5BEF28}"/>
                </a:ext>
              </a:extLst>
            </p:cNvPr>
            <p:cNvGrpSpPr/>
            <p:nvPr/>
          </p:nvGrpSpPr>
          <p:grpSpPr>
            <a:xfrm>
              <a:off x="8188811" y="4942502"/>
              <a:ext cx="925961" cy="879855"/>
              <a:chOff x="5096392" y="3597025"/>
              <a:chExt cx="819831" cy="633656"/>
            </a:xfrm>
          </p:grpSpPr>
          <p:sp>
            <p:nvSpPr>
              <p:cNvPr id="59" name="Freeform 5">
                <a:extLst>
                  <a:ext uri="{FF2B5EF4-FFF2-40B4-BE49-F238E27FC236}">
                    <a16:creationId xmlns="" xmlns:a16="http://schemas.microsoft.com/office/drawing/2014/main" id="{AE6133A0-08E9-4258-A827-9A602523EF14}"/>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0" name="Freeform 6">
                <a:extLst>
                  <a:ext uri="{FF2B5EF4-FFF2-40B4-BE49-F238E27FC236}">
                    <a16:creationId xmlns="" xmlns:a16="http://schemas.microsoft.com/office/drawing/2014/main" id="{6E74A655-88B4-4BC6-9F0C-7201EBA592B2}"/>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1" name="Freeform 7">
                <a:extLst>
                  <a:ext uri="{FF2B5EF4-FFF2-40B4-BE49-F238E27FC236}">
                    <a16:creationId xmlns="" xmlns:a16="http://schemas.microsoft.com/office/drawing/2014/main" id="{FB1DE15F-40EB-4670-A182-F650855CBFB9}"/>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62" name="TextBox 225">
                <a:extLst>
                  <a:ext uri="{FF2B5EF4-FFF2-40B4-BE49-F238E27FC236}">
                    <a16:creationId xmlns="" xmlns:a16="http://schemas.microsoft.com/office/drawing/2014/main" id="{E5A6887D-7F3E-481E-9870-0D22A4419353}"/>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63" name="Rectangle 62">
                <a:extLst>
                  <a:ext uri="{FF2B5EF4-FFF2-40B4-BE49-F238E27FC236}">
                    <a16:creationId xmlns="" xmlns:a16="http://schemas.microsoft.com/office/drawing/2014/main" id="{13624631-C816-4685-8272-8DE402858257}"/>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7" name="Group 46">
              <a:extLst>
                <a:ext uri="{FF2B5EF4-FFF2-40B4-BE49-F238E27FC236}">
                  <a16:creationId xmlns="" xmlns:a16="http://schemas.microsoft.com/office/drawing/2014/main" id="{FC8E93D4-ADE6-4A61-B179-6548E16D19B4}"/>
                </a:ext>
              </a:extLst>
            </p:cNvPr>
            <p:cNvGrpSpPr/>
            <p:nvPr/>
          </p:nvGrpSpPr>
          <p:grpSpPr>
            <a:xfrm>
              <a:off x="9286071" y="4956988"/>
              <a:ext cx="925961" cy="879855"/>
              <a:chOff x="5096392" y="3597025"/>
              <a:chExt cx="819831" cy="633656"/>
            </a:xfrm>
          </p:grpSpPr>
          <p:sp>
            <p:nvSpPr>
              <p:cNvPr id="54" name="Freeform 5">
                <a:extLst>
                  <a:ext uri="{FF2B5EF4-FFF2-40B4-BE49-F238E27FC236}">
                    <a16:creationId xmlns="" xmlns:a16="http://schemas.microsoft.com/office/drawing/2014/main" id="{1431D11D-A11B-4162-BD9C-5F2989D77C97}"/>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5" name="Freeform 6">
                <a:extLst>
                  <a:ext uri="{FF2B5EF4-FFF2-40B4-BE49-F238E27FC236}">
                    <a16:creationId xmlns="" xmlns:a16="http://schemas.microsoft.com/office/drawing/2014/main" id="{47CF7830-DC6B-4F4D-8CFB-C7DA2876F058}"/>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6" name="Freeform 7">
                <a:extLst>
                  <a:ext uri="{FF2B5EF4-FFF2-40B4-BE49-F238E27FC236}">
                    <a16:creationId xmlns="" xmlns:a16="http://schemas.microsoft.com/office/drawing/2014/main" id="{1ABCA5C0-9BC3-49DB-9B11-99DDCBA67D11}"/>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7" name="TextBox 231">
                <a:extLst>
                  <a:ext uri="{FF2B5EF4-FFF2-40B4-BE49-F238E27FC236}">
                    <a16:creationId xmlns="" xmlns:a16="http://schemas.microsoft.com/office/drawing/2014/main" id="{72924FFB-4889-47D0-8404-392FC3F1B05E}"/>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8" name="Rectangle 57">
                <a:extLst>
                  <a:ext uri="{FF2B5EF4-FFF2-40B4-BE49-F238E27FC236}">
                    <a16:creationId xmlns="" xmlns:a16="http://schemas.microsoft.com/office/drawing/2014/main" id="{CFE84F8C-C04C-4ED3-B0BE-BA7D39374B01}"/>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nvGrpSpPr>
            <p:cNvPr id="48" name="Group 47">
              <a:extLst>
                <a:ext uri="{FF2B5EF4-FFF2-40B4-BE49-F238E27FC236}">
                  <a16:creationId xmlns="" xmlns:a16="http://schemas.microsoft.com/office/drawing/2014/main" id="{9E1EC059-C2A6-4AC1-A8F3-5A7D984686B1}"/>
                </a:ext>
              </a:extLst>
            </p:cNvPr>
            <p:cNvGrpSpPr/>
            <p:nvPr/>
          </p:nvGrpSpPr>
          <p:grpSpPr>
            <a:xfrm>
              <a:off x="10370162" y="4942502"/>
              <a:ext cx="925961" cy="879855"/>
              <a:chOff x="5096392" y="3597025"/>
              <a:chExt cx="819831" cy="633656"/>
            </a:xfrm>
          </p:grpSpPr>
          <p:sp>
            <p:nvSpPr>
              <p:cNvPr id="49" name="Freeform 5">
                <a:extLst>
                  <a:ext uri="{FF2B5EF4-FFF2-40B4-BE49-F238E27FC236}">
                    <a16:creationId xmlns="" xmlns:a16="http://schemas.microsoft.com/office/drawing/2014/main" id="{2D46ADD5-3CCC-4355-834E-CF8597B60732}"/>
                  </a:ext>
                </a:extLst>
              </p:cNvPr>
              <p:cNvSpPr>
                <a:spLocks/>
              </p:cNvSpPr>
              <p:nvPr/>
            </p:nvSpPr>
            <p:spPr bwMode="auto">
              <a:xfrm>
                <a:off x="5413988" y="4036700"/>
                <a:ext cx="82576" cy="141649"/>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0" name="Freeform 6">
                <a:extLst>
                  <a:ext uri="{FF2B5EF4-FFF2-40B4-BE49-F238E27FC236}">
                    <a16:creationId xmlns="" xmlns:a16="http://schemas.microsoft.com/office/drawing/2014/main" id="{8174C8F5-32DA-4B22-BF20-79EB6331DEB4}"/>
                  </a:ext>
                </a:extLst>
              </p:cNvPr>
              <p:cNvSpPr>
                <a:spLocks/>
              </p:cNvSpPr>
              <p:nvPr/>
            </p:nvSpPr>
            <p:spPr bwMode="auto">
              <a:xfrm>
                <a:off x="5516667" y="4036700"/>
                <a:ext cx="81958" cy="141649"/>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1" name="Freeform 7">
                <a:extLst>
                  <a:ext uri="{FF2B5EF4-FFF2-40B4-BE49-F238E27FC236}">
                    <a16:creationId xmlns="" xmlns:a16="http://schemas.microsoft.com/office/drawing/2014/main" id="{81C855E9-730A-4B1D-BCB5-350D99E334DF}"/>
                  </a:ext>
                </a:extLst>
              </p:cNvPr>
              <p:cNvSpPr>
                <a:spLocks/>
              </p:cNvSpPr>
              <p:nvPr/>
            </p:nvSpPr>
            <p:spPr bwMode="auto">
              <a:xfrm>
                <a:off x="5424813" y="3973298"/>
                <a:ext cx="163297" cy="92784"/>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8" tIns="46584" rIns="93168" bIns="4658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1344">
                  <a:defRPr/>
                </a:pPr>
                <a:endParaRPr lang="en-US" sz="1397" kern="0">
                  <a:solidFill>
                    <a:srgbClr val="FFFFFF"/>
                  </a:solidFill>
                  <a:latin typeface="Calibri" panose="020F0502020204030204"/>
                </a:endParaRPr>
              </a:p>
            </p:txBody>
          </p:sp>
          <p:sp>
            <p:nvSpPr>
              <p:cNvPr id="52" name="TextBox 237">
                <a:extLst>
                  <a:ext uri="{FF2B5EF4-FFF2-40B4-BE49-F238E27FC236}">
                    <a16:creationId xmlns="" xmlns:a16="http://schemas.microsoft.com/office/drawing/2014/main" id="{B4D15315-12DE-4DBF-BAAF-41CB07AC8C50}"/>
                  </a:ext>
                </a:extLst>
              </p:cNvPr>
              <p:cNvSpPr txBox="1"/>
              <p:nvPr/>
            </p:nvSpPr>
            <p:spPr>
              <a:xfrm>
                <a:off x="5096392" y="3597025"/>
                <a:ext cx="819831" cy="324030"/>
              </a:xfrm>
              <a:prstGeom prst="rect">
                <a:avLst/>
              </a:prstGeom>
              <a:solidFill>
                <a:srgbClr val="00BCF2"/>
              </a:solidFill>
              <a:ln w="19050">
                <a:solidFill>
                  <a:srgbClr val="333333"/>
                </a:solidFill>
                <a:miter lim="800000"/>
              </a:ln>
            </p:spPr>
            <p:txBody>
              <a:bodyPr wrap="square" lIns="46584" tIns="46584" rIns="46584" bIns="46584"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44">
                  <a:lnSpc>
                    <a:spcPct val="90000"/>
                  </a:lnSpc>
                  <a:spcAft>
                    <a:spcPts val="612"/>
                  </a:spcAft>
                  <a:defRPr/>
                </a:pPr>
                <a:r>
                  <a:rPr lang="en-US" sz="1097" b="1" kern="0" dirty="0">
                    <a:solidFill>
                      <a:srgbClr val="FFFFFF"/>
                    </a:solidFill>
                    <a:latin typeface="Calibri" panose="020F0502020204030204"/>
                  </a:rPr>
                  <a:t>Container</a:t>
                </a:r>
              </a:p>
            </p:txBody>
          </p:sp>
          <p:sp>
            <p:nvSpPr>
              <p:cNvPr id="53" name="Rectangle 52">
                <a:extLst>
                  <a:ext uri="{FF2B5EF4-FFF2-40B4-BE49-F238E27FC236}">
                    <a16:creationId xmlns="" xmlns:a16="http://schemas.microsoft.com/office/drawing/2014/main" id="{EC02D68F-23DC-4441-8BE6-7C189659988D}"/>
                  </a:ext>
                </a:extLst>
              </p:cNvPr>
              <p:cNvSpPr/>
              <p:nvPr/>
            </p:nvSpPr>
            <p:spPr bwMode="auto">
              <a:xfrm>
                <a:off x="5096392" y="3920969"/>
                <a:ext cx="819831" cy="309712"/>
              </a:xfrm>
              <a:prstGeom prst="rect">
                <a:avLst/>
              </a:prstGeom>
              <a:noFill/>
              <a:ln w="19050" cap="flat" cmpd="sng" algn="ctr">
                <a:solidFill>
                  <a:srgbClr val="333333"/>
                </a:solidFill>
                <a:prstDash val="solid"/>
                <a:miter lim="800000"/>
                <a:headEnd type="none" w="med" len="med"/>
                <a:tailEnd type="none" w="med" len="med"/>
              </a:ln>
              <a:effectLst/>
            </p:spPr>
            <p:txBody>
              <a:bodyPr rot="0" spcFirstLastPara="0" vert="horz" wrap="square" lIns="186336" tIns="149069" rIns="186336" bIns="149069"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49751">
                  <a:lnSpc>
                    <a:spcPct val="90000"/>
                  </a:lnSpc>
                  <a:defRPr/>
                </a:pPr>
                <a:endParaRPr lang="en-US" sz="1598" kern="0" dirty="0">
                  <a:solidFill>
                    <a:srgbClr val="FFFFFF"/>
                  </a:soli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371345503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vs VMs</a:t>
            </a:r>
          </a:p>
        </p:txBody>
      </p:sp>
      <p:pic>
        <p:nvPicPr>
          <p:cNvPr id="7" name="Picture 6"/>
          <p:cNvPicPr>
            <a:picLocks noChangeAspect="1"/>
          </p:cNvPicPr>
          <p:nvPr/>
        </p:nvPicPr>
        <p:blipFill>
          <a:blip r:embed="rId3"/>
          <a:stretch>
            <a:fillRect/>
          </a:stretch>
        </p:blipFill>
        <p:spPr>
          <a:xfrm>
            <a:off x="3328139" y="1734060"/>
            <a:ext cx="5780198" cy="3526406"/>
          </a:xfrm>
          <a:prstGeom prst="rect">
            <a:avLst/>
          </a:prstGeom>
        </p:spPr>
      </p:pic>
    </p:spTree>
    <p:extLst>
      <p:ext uri="{BB962C8B-B14F-4D97-AF65-F5344CB8AC3E}">
        <p14:creationId xmlns:p14="http://schemas.microsoft.com/office/powerpoint/2010/main" val="2084865263"/>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1674CE-56D3-6C4C-97FA-6312774C3581}"/>
              </a:ext>
            </a:extLst>
          </p:cNvPr>
          <p:cNvSpPr>
            <a:spLocks noGrp="1"/>
          </p:cNvSpPr>
          <p:nvPr>
            <p:ph type="title"/>
          </p:nvPr>
        </p:nvSpPr>
        <p:spPr/>
        <p:txBody>
          <a:bodyPr/>
          <a:lstStyle/>
          <a:p>
            <a:r>
              <a:rPr lang="en-US" dirty="0"/>
              <a:t>Docker Container Anatomy</a:t>
            </a:r>
          </a:p>
        </p:txBody>
      </p:sp>
      <p:pic>
        <p:nvPicPr>
          <p:cNvPr id="5" name="Picture 4">
            <a:extLst>
              <a:ext uri="{FF2B5EF4-FFF2-40B4-BE49-F238E27FC236}">
                <a16:creationId xmlns="" xmlns:a16="http://schemas.microsoft.com/office/drawing/2014/main" id="{B8F9CB3D-ED08-2445-9CB1-5F21544DB84D}"/>
              </a:ext>
            </a:extLst>
          </p:cNvPr>
          <p:cNvPicPr>
            <a:picLocks noChangeAspect="1"/>
          </p:cNvPicPr>
          <p:nvPr/>
        </p:nvPicPr>
        <p:blipFill>
          <a:blip r:embed="rId3"/>
          <a:stretch>
            <a:fillRect/>
          </a:stretch>
        </p:blipFill>
        <p:spPr>
          <a:xfrm>
            <a:off x="3213497" y="1571240"/>
            <a:ext cx="6009482" cy="4175477"/>
          </a:xfrm>
          <a:prstGeom prst="rect">
            <a:avLst/>
          </a:prstGeom>
        </p:spPr>
      </p:pic>
      <p:sp>
        <p:nvSpPr>
          <p:cNvPr id="6" name="TextBox 5">
            <a:extLst>
              <a:ext uri="{FF2B5EF4-FFF2-40B4-BE49-F238E27FC236}">
                <a16:creationId xmlns="" xmlns:a16="http://schemas.microsoft.com/office/drawing/2014/main" id="{D4585D17-84B7-FA4C-AD88-84444194AF26}"/>
              </a:ext>
            </a:extLst>
          </p:cNvPr>
          <p:cNvSpPr txBox="1"/>
          <p:nvPr/>
        </p:nvSpPr>
        <p:spPr>
          <a:xfrm>
            <a:off x="1290414" y="6105108"/>
            <a:ext cx="9855647"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tx2">
                    <a:lumMod val="75000"/>
                    <a:lumOff val="25000"/>
                  </a:schemeClr>
                </a:solidFill>
              </a:rPr>
              <a:t>Image source: https://</a:t>
            </a:r>
            <a:r>
              <a:rPr lang="en-US" sz="1600" dirty="0" err="1">
                <a:solidFill>
                  <a:schemeClr val="tx2">
                    <a:lumMod val="75000"/>
                    <a:lumOff val="25000"/>
                  </a:schemeClr>
                </a:solidFill>
              </a:rPr>
              <a:t>docs.docker.com</a:t>
            </a:r>
            <a:r>
              <a:rPr lang="en-US" sz="1600" dirty="0">
                <a:solidFill>
                  <a:schemeClr val="tx2">
                    <a:lumMod val="75000"/>
                    <a:lumOff val="25000"/>
                  </a:schemeClr>
                </a:solidFill>
              </a:rPr>
              <a:t>/engine/</a:t>
            </a:r>
            <a:r>
              <a:rPr lang="en-US" sz="1600" dirty="0" err="1">
                <a:solidFill>
                  <a:schemeClr val="tx2">
                    <a:lumMod val="75000"/>
                    <a:lumOff val="25000"/>
                  </a:schemeClr>
                </a:solidFill>
              </a:rPr>
              <a:t>userguide</a:t>
            </a:r>
            <a:r>
              <a:rPr lang="en-US" sz="1600" dirty="0">
                <a:solidFill>
                  <a:schemeClr val="tx2">
                    <a:lumMod val="75000"/>
                    <a:lumOff val="25000"/>
                  </a:schemeClr>
                </a:solidFill>
              </a:rPr>
              <a:t>/</a:t>
            </a:r>
            <a:r>
              <a:rPr lang="en-US" sz="1600" dirty="0" err="1">
                <a:solidFill>
                  <a:schemeClr val="tx2">
                    <a:lumMod val="75000"/>
                    <a:lumOff val="25000"/>
                  </a:schemeClr>
                </a:solidFill>
              </a:rPr>
              <a:t>storagedriver</a:t>
            </a:r>
            <a:r>
              <a:rPr lang="en-US" sz="1600" dirty="0">
                <a:solidFill>
                  <a:schemeClr val="tx2">
                    <a:lumMod val="75000"/>
                    <a:lumOff val="25000"/>
                  </a:schemeClr>
                </a:solidFill>
              </a:rPr>
              <a:t>/</a:t>
            </a:r>
            <a:r>
              <a:rPr lang="en-US" sz="1600" dirty="0" err="1">
                <a:solidFill>
                  <a:schemeClr val="tx2">
                    <a:lumMod val="75000"/>
                    <a:lumOff val="25000"/>
                  </a:schemeClr>
                </a:solidFill>
              </a:rPr>
              <a:t>imagesandcontainers</a:t>
            </a:r>
            <a:r>
              <a:rPr lang="en-US" sz="1600" dirty="0">
                <a:solidFill>
                  <a:schemeClr val="tx2">
                    <a:lumMod val="75000"/>
                    <a:lumOff val="25000"/>
                  </a:schemeClr>
                </a:solidFill>
              </a:rPr>
              <a:t>/#images-and-layers</a:t>
            </a:r>
          </a:p>
        </p:txBody>
      </p:sp>
    </p:spTree>
    <p:extLst>
      <p:ext uri="{BB962C8B-B14F-4D97-AF65-F5344CB8AC3E}">
        <p14:creationId xmlns:p14="http://schemas.microsoft.com/office/powerpoint/2010/main" val="60530873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704" y="1783954"/>
            <a:ext cx="7868841" cy="4109283"/>
          </a:xfrm>
          <a:prstGeom prst="rect">
            <a:avLst/>
          </a:prstGeom>
        </p:spPr>
      </p:pic>
    </p:spTree>
    <p:extLst>
      <p:ext uri="{BB962C8B-B14F-4D97-AF65-F5344CB8AC3E}">
        <p14:creationId xmlns:p14="http://schemas.microsoft.com/office/powerpoint/2010/main" val="733370829"/>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3" name="Picture 2">
            <a:extLst>
              <a:ext uri="{FF2B5EF4-FFF2-40B4-BE49-F238E27FC236}">
                <a16:creationId xmlns="" xmlns:a16="http://schemas.microsoft.com/office/drawing/2014/main" id="{4942C25E-A3B6-425D-9F57-8A836ACB797E}"/>
              </a:ext>
            </a:extLst>
          </p:cNvPr>
          <p:cNvPicPr>
            <a:picLocks noChangeAspect="1"/>
          </p:cNvPicPr>
          <p:nvPr/>
        </p:nvPicPr>
        <p:blipFill>
          <a:blip r:embed="rId3"/>
          <a:stretch>
            <a:fillRect/>
          </a:stretch>
        </p:blipFill>
        <p:spPr>
          <a:xfrm>
            <a:off x="1566513" y="1379421"/>
            <a:ext cx="9305816" cy="5005093"/>
          </a:xfrm>
          <a:prstGeom prst="rect">
            <a:avLst/>
          </a:prstGeom>
        </p:spPr>
      </p:pic>
    </p:spTree>
    <p:extLst>
      <p:ext uri="{BB962C8B-B14F-4D97-AF65-F5344CB8AC3E}">
        <p14:creationId xmlns:p14="http://schemas.microsoft.com/office/powerpoint/2010/main" val="30151347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99"/>
              <a:t>Why containers?</a:t>
            </a:r>
            <a:endParaRPr lang="en-US" sz="5399" dirty="0"/>
          </a:p>
        </p:txBody>
      </p:sp>
      <p:sp>
        <p:nvSpPr>
          <p:cNvPr id="4" name="Text Placeholder 3"/>
          <p:cNvSpPr>
            <a:spLocks noGrp="1"/>
          </p:cNvSpPr>
          <p:nvPr>
            <p:ph type="body" sz="quarter" idx="10"/>
          </p:nvPr>
        </p:nvSpPr>
        <p:spPr/>
        <p:txBody>
          <a:bodyPr>
            <a:normAutofit lnSpcReduction="10000"/>
          </a:bodyPr>
          <a:lstStyle/>
          <a:p>
            <a:pPr marL="0" indent="0">
              <a:buNone/>
            </a:pPr>
            <a:r>
              <a:rPr lang="en-US" sz="3199" dirty="0"/>
              <a:t>Repeatable execution</a:t>
            </a:r>
          </a:p>
          <a:p>
            <a:pPr marL="241207" lvl="1" indent="0">
              <a:buNone/>
            </a:pPr>
            <a:r>
              <a:rPr lang="en-US" sz="2800" dirty="0"/>
              <a:t>immutable environment</a:t>
            </a:r>
          </a:p>
          <a:p>
            <a:pPr marL="241207" lvl="1" indent="0">
              <a:buNone/>
            </a:pPr>
            <a:r>
              <a:rPr lang="en-US" sz="2800" dirty="0"/>
              <a:t>reusable and portable code (“Build, Ship, and Run”)</a:t>
            </a:r>
            <a:endParaRPr lang="en-US" sz="2800" dirty="0">
              <a:latin typeface="+mj-lt"/>
            </a:endParaRPr>
          </a:p>
          <a:p>
            <a:pPr marL="0" indent="0">
              <a:buNone/>
            </a:pPr>
            <a:r>
              <a:rPr lang="en-US" sz="3199" dirty="0"/>
              <a:t>Consistency across development, test, &amp; production</a:t>
            </a:r>
          </a:p>
          <a:p>
            <a:pPr marL="0" indent="0">
              <a:buNone/>
            </a:pPr>
            <a:r>
              <a:rPr lang="en-US" sz="3199" dirty="0"/>
              <a:t>Fast &amp; agile app deployment; instant startup</a:t>
            </a:r>
          </a:p>
          <a:p>
            <a:pPr marL="0" indent="0">
              <a:buNone/>
            </a:pPr>
            <a:r>
              <a:rPr lang="en-US" sz="3199" dirty="0"/>
              <a:t>Cloud portability</a:t>
            </a:r>
          </a:p>
          <a:p>
            <a:pPr marL="0" indent="0">
              <a:buNone/>
            </a:pPr>
            <a:r>
              <a:rPr lang="en-US" sz="3199" dirty="0"/>
              <a:t>Density, partitioning, scale</a:t>
            </a:r>
          </a:p>
          <a:p>
            <a:pPr marL="0" indent="0">
              <a:buNone/>
            </a:pPr>
            <a:r>
              <a:rPr lang="en-US" sz="3199" dirty="0"/>
              <a:t>Diverse developer framework support</a:t>
            </a:r>
          </a:p>
          <a:p>
            <a:pPr marL="0" indent="0">
              <a:buNone/>
            </a:pPr>
            <a:r>
              <a:rPr lang="en-US" sz="3199" dirty="0"/>
              <a:t>Microservices</a:t>
            </a:r>
            <a:br>
              <a:rPr lang="en-US" sz="3199" dirty="0"/>
            </a:br>
            <a:r>
              <a:rPr lang="en-US" sz="3199" dirty="0"/>
              <a:t/>
            </a:r>
            <a:br>
              <a:rPr lang="en-US" sz="3199" dirty="0"/>
            </a:br>
            <a:endParaRPr lang="en-US" sz="3199"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3448" y="4792480"/>
            <a:ext cx="1904730" cy="1838064"/>
          </a:xfrm>
          <a:prstGeom prst="rect">
            <a:avLst/>
          </a:prstGeom>
        </p:spPr>
      </p:pic>
    </p:spTree>
    <p:extLst>
      <p:ext uri="{BB962C8B-B14F-4D97-AF65-F5344CB8AC3E}">
        <p14:creationId xmlns:p14="http://schemas.microsoft.com/office/powerpoint/2010/main" val="23210310"/>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82" y="12810"/>
            <a:ext cx="12434711" cy="6968905"/>
          </a:xfrm>
          <a:prstGeom prst="rect">
            <a:avLst/>
          </a:prstGeom>
        </p:spPr>
      </p:pic>
    </p:spTree>
    <p:extLst>
      <p:ext uri="{BB962C8B-B14F-4D97-AF65-F5344CB8AC3E}">
        <p14:creationId xmlns:p14="http://schemas.microsoft.com/office/powerpoint/2010/main" val="3765408321"/>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313507" y="4030588"/>
            <a:ext cx="3784064" cy="1892031"/>
          </a:xfrm>
          <a:prstGeom prst="rect">
            <a:avLst/>
          </a:prstGeom>
        </p:spPr>
      </p:pic>
    </p:spTree>
    <p:extLst>
      <p:ext uri="{BB962C8B-B14F-4D97-AF65-F5344CB8AC3E}">
        <p14:creationId xmlns:p14="http://schemas.microsoft.com/office/powerpoint/2010/main" val="6350218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8853" y="1440154"/>
            <a:ext cx="11730332" cy="3778960"/>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807" lvl="1" indent="-514251">
              <a:buFont typeface="+mj-lt"/>
              <a:buAutoNum type="arabicPeriod"/>
            </a:pPr>
            <a:endParaRPr lang="en-US" sz="3199" dirty="0"/>
          </a:p>
        </p:txBody>
      </p:sp>
      <p:sp>
        <p:nvSpPr>
          <p:cNvPr id="2" name="Rectangle 1"/>
          <p:cNvSpPr/>
          <p:nvPr/>
        </p:nvSpPr>
        <p:spPr>
          <a:xfrm>
            <a:off x="372094" y="1440155"/>
            <a:ext cx="11179387" cy="3923141"/>
          </a:xfrm>
          <a:prstGeom prst="rect">
            <a:avLst/>
          </a:prstGeom>
        </p:spPr>
        <p:txBody>
          <a:bodyPr wrap="square">
            <a:spAutoFit/>
          </a:bodyPr>
          <a:lstStyle/>
          <a:p>
            <a:pPr marL="514251" indent="-514251">
              <a:buFont typeface="+mj-lt"/>
              <a:buAutoNum type="arabicPeriod"/>
            </a:pPr>
            <a:r>
              <a:rPr lang="en-US" sz="3199" dirty="0"/>
              <a:t>Single root repo; don’t share code with another app</a:t>
            </a:r>
          </a:p>
          <a:p>
            <a:pPr marL="514251" indent="-514251">
              <a:buFont typeface="+mj-lt"/>
              <a:buAutoNum type="arabicPeriod"/>
            </a:pPr>
            <a:r>
              <a:rPr lang="en-US" sz="3199" dirty="0"/>
              <a:t>Deploy dependent libs with app</a:t>
            </a:r>
          </a:p>
          <a:p>
            <a:pPr marL="514251" indent="-514251">
              <a:buFont typeface="+mj-lt"/>
              <a:buAutoNum type="arabicPeriod"/>
            </a:pPr>
            <a:r>
              <a:rPr lang="en-US" sz="3199" dirty="0"/>
              <a:t>No </a:t>
            </a:r>
            <a:r>
              <a:rPr lang="en-US" sz="3199" dirty="0" err="1"/>
              <a:t>config</a:t>
            </a:r>
            <a:r>
              <a:rPr lang="en-US" sz="3199" dirty="0"/>
              <a:t> in code; read from environment </a:t>
            </a:r>
            <a:r>
              <a:rPr lang="en-US" sz="3199" dirty="0" err="1"/>
              <a:t>vars</a:t>
            </a:r>
            <a:endParaRPr lang="en-US" sz="3199" dirty="0"/>
          </a:p>
          <a:p>
            <a:pPr marL="514251" indent="-514251">
              <a:buFont typeface="+mj-lt"/>
              <a:buAutoNum type="arabicPeriod"/>
            </a:pPr>
            <a:r>
              <a:rPr lang="en-US" sz="3199" dirty="0"/>
              <a:t>Handle unresponsive app dependencies robustly</a:t>
            </a:r>
          </a:p>
          <a:p>
            <a:pPr marL="514251" indent="-514251">
              <a:buFont typeface="+mj-lt"/>
              <a:buAutoNum type="arabicPeriod"/>
            </a:pPr>
            <a:r>
              <a:rPr lang="en-US" sz="3199" dirty="0"/>
              <a:t>Strictly separate build, release, &amp; run steps</a:t>
            </a:r>
          </a:p>
          <a:p>
            <a:pPr marL="923394" lvl="1" indent="-457112">
              <a:buFont typeface="Arial" charset="0"/>
              <a:buChar char="•"/>
            </a:pPr>
            <a:r>
              <a:rPr lang="en-US" sz="2800" dirty="0"/>
              <a:t>Build: Builds a version of the code repo &amp; gathers dependencies</a:t>
            </a:r>
          </a:p>
          <a:p>
            <a:pPr marL="923394" lvl="1" indent="-457112">
              <a:buFont typeface="Arial" charset="0"/>
              <a:buChar char="•"/>
            </a:pPr>
            <a:r>
              <a:rPr lang="en-US" sz="2800" dirty="0"/>
              <a:t>Release: Combines build with </a:t>
            </a:r>
            <a:r>
              <a:rPr lang="en-US" sz="2800" dirty="0" err="1"/>
              <a:t>config</a:t>
            </a:r>
            <a:r>
              <a:rPr lang="en-US" sz="2800" dirty="0"/>
              <a:t> </a:t>
            </a:r>
            <a:r>
              <a:rPr lang="en-US" sz="2800" dirty="0" err="1"/>
              <a:t>ReleaseId</a:t>
            </a:r>
            <a:r>
              <a:rPr lang="en-US" sz="2800" dirty="0"/>
              <a:t> (immutable)</a:t>
            </a:r>
          </a:p>
          <a:p>
            <a:pPr marL="923394" lvl="1" indent="-457112">
              <a:buFont typeface="Arial" charset="0"/>
              <a:buChar char="•"/>
            </a:pPr>
            <a:r>
              <a:rPr lang="en-US" sz="2800" dirty="0"/>
              <a:t>Run: Runs app in execution environment</a:t>
            </a:r>
          </a:p>
        </p:txBody>
      </p:sp>
    </p:spTree>
    <p:extLst>
      <p:ext uri="{BB962C8B-B14F-4D97-AF65-F5344CB8AC3E}">
        <p14:creationId xmlns:p14="http://schemas.microsoft.com/office/powerpoint/2010/main" val="196555402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72094" y="1440154"/>
            <a:ext cx="11179387" cy="3608976"/>
          </a:xfrm>
          <a:prstGeom prst="rect">
            <a:avLst/>
          </a:prstGeom>
        </p:spPr>
        <p:txBody>
          <a:bodyPr wrap="square">
            <a:spAutoFit/>
          </a:bodyPr>
          <a:lstStyle/>
          <a:p>
            <a:pPr marL="514251" indent="-514251">
              <a:buFont typeface="+mj-lt"/>
              <a:buAutoNum type="arabicPeriod" startAt="6"/>
            </a:pPr>
            <a:r>
              <a:rPr lang="en-US" sz="3199" dirty="0"/>
              <a:t>App executes as 1+ stateless process &amp; shares nothing</a:t>
            </a:r>
          </a:p>
          <a:p>
            <a:pPr marL="514251" indent="-514251">
              <a:buFont typeface="+mj-lt"/>
              <a:buAutoNum type="arabicPeriod" startAt="6"/>
            </a:pPr>
            <a:r>
              <a:rPr lang="en-US" sz="3199" dirty="0"/>
              <a:t>App listens on ports; avoid using (web) host</a:t>
            </a:r>
          </a:p>
          <a:p>
            <a:pPr marL="514251" indent="-514251">
              <a:buFont typeface="+mj-lt"/>
              <a:buAutoNum type="arabicPeriod" startAt="6"/>
            </a:pPr>
            <a:r>
              <a:rPr lang="en-US" sz="3199" dirty="0"/>
              <a:t>Use processes for isolation; multiple for concurrency</a:t>
            </a:r>
          </a:p>
          <a:p>
            <a:pPr marL="514251" indent="-514251">
              <a:buFont typeface="+mj-lt"/>
              <a:buAutoNum type="arabicPeriod" startAt="6"/>
            </a:pPr>
            <a:r>
              <a:rPr lang="en-US" sz="3199" dirty="0"/>
              <a:t>Processes can crash/be killed quickly &amp; start fast</a:t>
            </a:r>
          </a:p>
          <a:p>
            <a:pPr marL="514251" indent="-514251">
              <a:buFont typeface="+mj-lt"/>
              <a:buAutoNum type="arabicPeriod" startAt="6"/>
            </a:pPr>
            <a:r>
              <a:rPr lang="en-US" sz="3199" dirty="0"/>
              <a:t>Keep dev, staging, &amp; prod environments similar</a:t>
            </a:r>
          </a:p>
          <a:p>
            <a:pPr marL="514251" indent="-514251">
              <a:buFont typeface="+mj-lt"/>
              <a:buAutoNum type="arabicPeriod" startAt="6"/>
            </a:pPr>
            <a:r>
              <a:rPr lang="en-US" sz="3199" dirty="0"/>
              <a:t>Log to </a:t>
            </a:r>
            <a:r>
              <a:rPr lang="en-US" sz="3199" dirty="0" err="1"/>
              <a:t>stdout</a:t>
            </a:r>
            <a:r>
              <a:rPr lang="en-US" sz="3199" dirty="0"/>
              <a:t> (dev=console; prod=file &amp; archived)</a:t>
            </a:r>
          </a:p>
          <a:p>
            <a:pPr marL="514251" indent="-514251">
              <a:buFont typeface="+mj-lt"/>
              <a:buAutoNum type="arabicPeriod" startAt="6"/>
            </a:pPr>
            <a:r>
              <a:rPr lang="en-US" sz="3199" dirty="0"/>
              <a:t>Deploy &amp; run admin tasks (scripts) as processes</a:t>
            </a:r>
          </a:p>
        </p:txBody>
      </p:sp>
    </p:spTree>
    <p:extLst>
      <p:ext uri="{BB962C8B-B14F-4D97-AF65-F5344CB8AC3E}">
        <p14:creationId xmlns:p14="http://schemas.microsoft.com/office/powerpoint/2010/main" val="19851289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4.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5.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672</TotalTime>
  <Words>6462</Words>
  <Application>Microsoft Macintosh PowerPoint</Application>
  <PresentationFormat>Custom</PresentationFormat>
  <Paragraphs>979</Paragraphs>
  <Slides>95</Slides>
  <Notes>93</Notes>
  <HiddenSlides>12</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95</vt:i4>
      </vt:variant>
    </vt:vector>
  </HeadingPairs>
  <TitlesOfParts>
    <vt:vector size="117" baseType="lpstr">
      <vt:lpstr>Calibri</vt:lpstr>
      <vt:lpstr>Calibri Light</vt:lpstr>
      <vt:lpstr>Consolas</vt:lpstr>
      <vt:lpstr>Courier New</vt:lpstr>
      <vt:lpstr>Mangal</vt:lpstr>
      <vt:lpstr>ＭＳ Ｐゴシック</vt:lpstr>
      <vt:lpstr>Quattrocento Sans</vt:lpstr>
      <vt:lpstr>Segoe UI</vt:lpstr>
      <vt:lpstr>Segoe UI Light</vt:lpstr>
      <vt:lpstr>Segoe UI Semilight</vt:lpstr>
      <vt:lpstr>Wingdings</vt:lpstr>
      <vt:lpstr>Arial</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3_Office Theme</vt:lpstr>
      <vt:lpstr>Kubernetes Hackfest Building Cloudy Applications </vt:lpstr>
      <vt:lpstr>Agenda</vt:lpstr>
      <vt:lpstr>Hackfest Approach</vt:lpstr>
      <vt:lpstr>Objective By End of Day</vt:lpstr>
      <vt:lpstr>What we won’t cover</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Kubernetes Architecture</vt:lpstr>
      <vt:lpstr>Kubernetes Architecture Components</vt:lpstr>
      <vt:lpstr>Master Components</vt:lpstr>
      <vt:lpstr>Worker Node Components</vt:lpstr>
      <vt:lpstr>kubectl: CLI to run commands against a Kubernetes cluster </vt:lpstr>
      <vt:lpstr>Kubernetes Resources</vt:lpstr>
      <vt:lpstr>Kubernetes Resources</vt:lpstr>
      <vt:lpstr>What is a pod? </vt:lpstr>
      <vt:lpstr>Deployment</vt:lpstr>
      <vt:lpstr>Kubernetes Services</vt:lpstr>
      <vt:lpstr>Kubernetes manifest: Pod </vt:lpstr>
      <vt:lpstr>Interact with pods</vt:lpstr>
      <vt:lpstr>Kubernetes manifest: Deployment </vt:lpstr>
      <vt:lpstr>Service Types</vt:lpstr>
      <vt:lpstr>Kubernetes manifest: Service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Namespaces</vt:lpstr>
      <vt:lpstr>Labels and Selectors</vt:lpstr>
      <vt:lpstr>Networking</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CNI</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Draft: Streamlined Kubernetes Development</vt:lpstr>
      <vt:lpstr>Role Based Access Control</vt:lpstr>
      <vt:lpstr>Application Health and Readiness </vt:lpstr>
      <vt:lpstr>Monitoring: What indicators matter in Kubernetes</vt:lpstr>
      <vt:lpstr>Logging</vt:lpstr>
      <vt:lpstr>ConfigMaps and Secrets</vt:lpstr>
      <vt:lpstr>DaemonSets</vt:lpstr>
      <vt:lpstr>StatefulSets</vt:lpstr>
      <vt:lpstr>Jobs</vt:lpstr>
      <vt:lpstr>Docker, Docker, Docker</vt:lpstr>
      <vt:lpstr>What is a container?</vt:lpstr>
      <vt:lpstr>How Containers Work</vt:lpstr>
      <vt:lpstr>Docker vs VMs</vt:lpstr>
      <vt:lpstr>Docker Container Anatomy</vt:lpstr>
      <vt:lpstr>Docker architecture</vt:lpstr>
      <vt:lpstr>Docker architecture</vt:lpstr>
      <vt:lpstr>Why containers?</vt:lpstr>
      <vt:lpstr>PowerPoint Presentation</vt:lpstr>
      <vt:lpstr>12-Factor Apps </vt:lpstr>
      <vt:lpstr>12-Factor Apps (1-5)</vt:lpstr>
      <vt:lpstr>12-Factor Apps (6-12)</vt:lpstr>
      <vt:lpstr>Questions?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70</cp:revision>
  <dcterms:modified xsi:type="dcterms:W3CDTF">2018-02-04T18:10:56Z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